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5" r:id="rId16"/>
    <p:sldId id="276" r:id="rId17"/>
    <p:sldId id="278" r:id="rId18"/>
    <p:sldId id="277" r:id="rId19"/>
    <p:sldId id="279" r:id="rId20"/>
    <p:sldId id="280" r:id="rId21"/>
    <p:sldId id="281" r:id="rId22"/>
    <p:sldId id="283" r:id="rId23"/>
    <p:sldId id="282" r:id="rId24"/>
    <p:sldId id="284" r:id="rId25"/>
    <p:sldId id="285" r:id="rId26"/>
    <p:sldId id="289" r:id="rId27"/>
    <p:sldId id="286" r:id="rId28"/>
    <p:sldId id="287" r:id="rId29"/>
    <p:sldId id="292" r:id="rId30"/>
    <p:sldId id="288" r:id="rId31"/>
    <p:sldId id="290" r:id="rId32"/>
    <p:sldId id="291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7" r:id="rId47"/>
    <p:sldId id="306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17DF229-971C-445C-8530-5751C9555A1B}">
          <p14:sldIdLst>
            <p14:sldId id="256"/>
            <p14:sldId id="257"/>
            <p14:sldId id="259"/>
            <p14:sldId id="262"/>
          </p14:sldIdLst>
        </p14:section>
        <p14:section name="Untitled Section" id="{5C0527BC-1C57-47AE-8E8C-A275C085C1AF}">
          <p14:sldIdLst/>
        </p14:section>
        <p14:section name="Untitled Section" id="{708C1136-E76B-4269-958C-716018131304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4"/>
            <p14:sldId id="275"/>
            <p14:sldId id="276"/>
            <p14:sldId id="278"/>
            <p14:sldId id="277"/>
            <p14:sldId id="279"/>
            <p14:sldId id="280"/>
            <p14:sldId id="281"/>
            <p14:sldId id="283"/>
            <p14:sldId id="282"/>
            <p14:sldId id="284"/>
            <p14:sldId id="285"/>
            <p14:sldId id="289"/>
            <p14:sldId id="286"/>
            <p14:sldId id="287"/>
            <p14:sldId id="292"/>
            <p14:sldId id="288"/>
            <p14:sldId id="290"/>
            <p14:sldId id="291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7"/>
            <p14:sldId id="306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340"/>
    <a:srgbClr val="01965E"/>
    <a:srgbClr val="F8C704"/>
    <a:srgbClr val="005EB8"/>
    <a:srgbClr val="7F7F7F"/>
    <a:srgbClr val="BEB9B3"/>
    <a:srgbClr val="00A8B4"/>
    <a:srgbClr val="FFCD00"/>
    <a:srgbClr val="FFCDB8"/>
    <a:srgbClr val="FFC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Objects="1">
      <p:cViewPr varScale="1">
        <p:scale>
          <a:sx n="139" d="100"/>
          <a:sy n="139" d="100"/>
        </p:scale>
        <p:origin x="726" y="114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7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8/28/2014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28.8.2014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00200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8" y="4729708"/>
            <a:ext cx="2039167" cy="957600"/>
          </a:xfrm>
          <a:prstGeom prst="rect">
            <a:avLst/>
          </a:prstGeom>
        </p:spPr>
      </p:pic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1" y="4732371"/>
            <a:ext cx="1979878" cy="957600"/>
          </a:xfrm>
          <a:prstGeom prst="rect">
            <a:avLst/>
          </a:prstGeom>
        </p:spPr>
      </p:pic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14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35" y="4730907"/>
            <a:ext cx="2071506" cy="9576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316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89" y="4726800"/>
            <a:ext cx="1975104" cy="95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F5D4-B9BE-44F8-96C7-1C557ABCEE05}" type="datetime1">
              <a:rPr lang="fi-FI" smtClean="0"/>
              <a:t>28.8.2014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90" y="4726800"/>
            <a:ext cx="1975104" cy="95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815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000" y="4726800"/>
            <a:ext cx="1975104" cy="95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AC3E7-FF06-4D99-B9A7-10BD4542BFB8}" type="datetime1">
              <a:rPr lang="fi-FI" smtClean="0"/>
              <a:t>28.8.2014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4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33CCD-9C0F-4F50-B300-ED98B7FFFC45}" type="datetime1">
              <a:rPr lang="fi-FI" smtClean="0"/>
              <a:t>28.8.2014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89" y="4726800"/>
            <a:ext cx="1975104" cy="95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049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CC5E-FBF9-4BBA-8E4E-908F083515A2}" type="datetime1">
              <a:rPr lang="fi-FI" smtClean="0"/>
              <a:t>28.8.2014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90" y="4726800"/>
            <a:ext cx="1975104" cy="95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52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52BF5-BF61-4F2B-B633-26CA257B268F}" type="datetime1">
              <a:rPr lang="fi-FI" smtClean="0"/>
              <a:t>28.8.2014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726800"/>
            <a:ext cx="1975104" cy="95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97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00200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00200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33364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3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6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E25FDA-FC60-4CD1-8B31-9147F8CC3D25}" type="datetime1">
              <a:rPr lang="fi-FI" smtClean="0"/>
              <a:t>28.8.2014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3" r:id="rId4"/>
    <p:sldLayoutId id="2147484754" r:id="rId5"/>
    <p:sldLayoutId id="2147484755" r:id="rId6"/>
    <p:sldLayoutId id="2147484756" r:id="rId7"/>
    <p:sldLayoutId id="2147484757" r:id="rId8"/>
    <p:sldLayoutId id="2147484758" r:id="rId9"/>
    <p:sldLayoutId id="2147484759" r:id="rId10"/>
    <p:sldLayoutId id="2147484760" r:id="rId11"/>
    <p:sldLayoutId id="2147484761" r:id="rId12"/>
    <p:sldLayoutId id="2147484762" r:id="rId13"/>
    <p:sldLayoutId id="2147484763" r:id="rId14"/>
    <p:sldLayoutId id="2147484764" r:id="rId15"/>
    <p:sldLayoutId id="2147484765" r:id="rId16"/>
    <p:sldLayoutId id="2147484766" r:id="rId17"/>
    <p:sldLayoutId id="2147484767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aalto.fi/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assword.aalto.fi/" TargetMode="External"/><Relationship Id="rId2" Type="http://schemas.openxmlformats.org/officeDocument/2006/relationships/hyperlink" Target="http://mail.aalto.fi/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nside.aalto.fi/pages/viewpage.action?pageId=6160425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ecurity@aalto.fi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nside.aalto.fi/pages/viewpage.action?pageId=983156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inside.aalto.fi/display/julkaisupalvelut/SecurePrint+ja+PrintingPointit" TargetMode="Externa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inside.aalto.fi/display/ITPK/Eduroam" TargetMode="Externa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aalto.fi/" TargetMode="Externa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aalto.onthehub.com/" TargetMode="External"/><Relationship Id="rId2" Type="http://schemas.openxmlformats.org/officeDocument/2006/relationships/hyperlink" Target="https://inside.aalto.fi/display/ITPK/Lisenssit" TargetMode="Externa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servicedesk@aalto.fi" TargetMode="Externa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inside.aalto.fi/display/ITPK/Etusivu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aalto.fi/" TargetMode="Externa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aalto.fi/" TargetMode="External"/><Relationship Id="rId2" Type="http://schemas.openxmlformats.org/officeDocument/2006/relationships/hyperlink" Target="https://filesender.funet.fi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ilvi.aalto.fi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1705372"/>
            <a:ext cx="8207375" cy="2952000"/>
          </a:xfrm>
        </p:spPr>
        <p:txBody>
          <a:bodyPr/>
          <a:lstStyle/>
          <a:p>
            <a:r>
              <a:rPr lang="fi-FI" dirty="0" smtClean="0"/>
              <a:t>CHEM-A1000 </a:t>
            </a:r>
            <a:r>
              <a:rPr lang="fi-FI" dirty="0" err="1" smtClean="0"/>
              <a:t>Korkeakouluo</a:t>
            </a:r>
            <a:r>
              <a:rPr lang="fi-FI" dirty="0" smtClean="0"/>
              <a:t>-</a:t>
            </a:r>
            <a:br>
              <a:rPr lang="fi-FI" dirty="0" smtClean="0"/>
            </a:br>
            <a:r>
              <a:rPr lang="fi-FI" dirty="0" smtClean="0"/>
              <a:t>opiskelijan ABC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4" y="4657372"/>
            <a:ext cx="5495420" cy="660000"/>
          </a:xfrm>
        </p:spPr>
        <p:txBody>
          <a:bodyPr>
            <a:normAutofit/>
          </a:bodyPr>
          <a:lstStyle/>
          <a:p>
            <a:r>
              <a:rPr lang="fi-FI" sz="3200" dirty="0" smtClean="0"/>
              <a:t>Yliopiston tietojärjestelmät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352226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Käyttäjätunnus ja sähköposti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20999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Käyttäjätunnus: </a:t>
            </a:r>
            <a:r>
              <a:rPr lang="fi-FI" dirty="0" smtClean="0">
                <a:solidFill>
                  <a:srgbClr val="0070C0"/>
                </a:solidFill>
              </a:rPr>
              <a:t>teekkat1</a:t>
            </a:r>
            <a:r>
              <a:rPr lang="fi-FI" dirty="0" smtClean="0"/>
              <a:t> (8 merkkiä)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Sähköpostiosoite: teemu.teekkari@aalto.fi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Oman sähköpostiosoitteen (esim. </a:t>
            </a:r>
            <a:r>
              <a:rPr lang="fi-FI" dirty="0"/>
              <a:t>j</a:t>
            </a:r>
            <a:r>
              <a:rPr lang="fi-FI" dirty="0" smtClean="0"/>
              <a:t>os on yleinen nimi) voi tarkistaa webmailissa: </a:t>
            </a:r>
            <a:r>
              <a:rPr lang="fi-FI" dirty="0" smtClean="0">
                <a:hlinkClick r:id="rId2"/>
              </a:rPr>
              <a:t>https://mail.aalto.fi/</a:t>
            </a:r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Käyttäjätunnus ja sähköpostiosoite ovat voimassa niin kauan, kun opiskelee Aallossa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0D4F5D4-B9BE-44F8-96C7-1C557ABCEE05}" type="datetime1">
              <a:rPr lang="fi-FI" smtClean="0"/>
              <a:t>28.8.2014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468314" y="3577580"/>
            <a:ext cx="8208142" cy="738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/>
              <a:t>Vaikket olisi aiemmin käyttänyt sähköpostia aktiivisesti, tulee siitä opiskelun myötä tärkeä tiedotuskanava: </a:t>
            </a:r>
            <a:r>
              <a:rPr lang="fi-FI" sz="2800" b="1" dirty="0" smtClean="0"/>
              <a:t>lue joka päivä!</a:t>
            </a:r>
          </a:p>
        </p:txBody>
      </p:sp>
    </p:spTree>
    <p:extLst>
      <p:ext uri="{BB962C8B-B14F-4D97-AF65-F5344CB8AC3E}">
        <p14:creationId xmlns:p14="http://schemas.microsoft.com/office/powerpoint/2010/main" val="114340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Salasana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769268"/>
            <a:ext cx="8207374" cy="38284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Vähintään 10 merkkiä pitkä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Voi vaihtaa uudelleen aikaisintaan 24 tunnin kuluttua ja on vaihdettava ainakin 180 päivän välein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Oltava vähintään yksi iso kirjain, yksi pieni kirjain ja yksi numero tai erikoismerkki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Tulostuspalvelun takia kannattaa olla käyttämättä pilkkua (,) salasanassa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Salasanassa ei saa olla enempää kuin kaksi samaa merkkiä peräkkäin, myöskään merkkijonoja kuten ”abcde” tai näppäimistömerkkijonoja kuten ”qwerty123” ei saa käyttää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Nimiä, syntymäpäiviä, puhelinnumeroita jne. </a:t>
            </a:r>
            <a:r>
              <a:rPr lang="fi-FI" dirty="0"/>
              <a:t>j</a:t>
            </a:r>
            <a:r>
              <a:rPr lang="fi-FI" dirty="0" smtClean="0"/>
              <a:t>ohdettavia salasanoja ei saa käyttää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36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Älä käytä Aalto-salasanaasi muualla!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467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Salasanan vaihto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Jos sinulla on aikaisempi salasana ja muistat sen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Windows-koneen kirjautumisruudulla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Linux-koneella komentorivi-ikkunassa kommennolla passwd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Etäyhteyden yli yleispalvelimella komennolla passwd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Webmailissa: </a:t>
            </a:r>
            <a:r>
              <a:rPr lang="fi-FI" dirty="0" smtClean="0">
                <a:hlinkClick r:id="rId2"/>
              </a:rPr>
              <a:t>http://mail.aalto.fi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Jos otat tunnuksesi käyttöön tai olet unohtanut salasanasi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Verkossa </a:t>
            </a:r>
            <a:r>
              <a:rPr lang="fi-FI" dirty="0" smtClean="0">
                <a:hlinkClick r:id="rId3"/>
              </a:rPr>
              <a:t>https://password.aalto.fi</a:t>
            </a:r>
            <a:r>
              <a:rPr lang="fi-FI" dirty="0" smtClean="0"/>
              <a:t>, kirjautuminen verkkopankkitunnuksilla tai sähköisellä henkilökortilla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0D4F5D4-B9BE-44F8-96C7-1C557ABCEE05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5866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504155"/>
          </a:xfrm>
        </p:spPr>
        <p:txBody>
          <a:bodyPr/>
          <a:lstStyle/>
          <a:p>
            <a:r>
              <a:rPr lang="fi-FI" dirty="0" smtClean="0"/>
              <a:t>Muutama sana tietoturvasta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769269"/>
            <a:ext cx="8207374" cy="38284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Tieto on (tietävien ihmisten lisäksi) yliopiston tärkein resurssi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Tietoturvan tarkoitus on suojella tietoa siihen kohdistuvilta uhilta ja siten varmistaa organisaation ja siinä työskentelevien henkilöiden toimintakyky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Ihmiset tekevät tietoturvan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Asenteet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Osaaminen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Oikeat työkalut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Yliopiston IT-politiikat ja ohjeet ovat Insidessä: </a:t>
            </a:r>
            <a:r>
              <a:rPr lang="sv-FI" dirty="0"/>
              <a:t>https://inside.aalto.fi/display/ITPK/IT-politiikkoja+ja+ohjeita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Tietojärjestelmien käyttöpolitiikka, tietotekniikkarikkomusten seuraamuskäytännöt, ...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0D4F5D4-B9BE-44F8-96C7-1C557ABCEE05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4779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5831879" cy="996498"/>
          </a:xfrm>
        </p:spPr>
        <p:txBody>
          <a:bodyPr/>
          <a:lstStyle/>
          <a:p>
            <a:r>
              <a:rPr lang="fi-FI" dirty="0" smtClean="0"/>
              <a:t>Älä </a:t>
            </a:r>
            <a:r>
              <a:rPr lang="fi-FI" u="sng" dirty="0" smtClean="0"/>
              <a:t>koskaan</a:t>
            </a:r>
            <a:r>
              <a:rPr lang="fi-FI" dirty="0" smtClean="0"/>
              <a:t> paljasta salasanaasi </a:t>
            </a:r>
            <a:r>
              <a:rPr lang="fi-FI" u="sng" dirty="0" smtClean="0"/>
              <a:t>kenellekään</a:t>
            </a:r>
            <a:endParaRPr lang="fi-F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1595889"/>
          </a:xfrm>
        </p:spPr>
        <p:txBody>
          <a:bodyPr/>
          <a:lstStyle/>
          <a:p>
            <a:r>
              <a:rPr lang="fi-FI" dirty="0" smtClean="0"/>
              <a:t>IT-ylläpito ei </a:t>
            </a:r>
            <a:r>
              <a:rPr lang="fi-FI" i="1" dirty="0" smtClean="0"/>
              <a:t>missään tilanteessa </a:t>
            </a:r>
            <a:r>
              <a:rPr lang="fi-FI" dirty="0" smtClean="0"/>
              <a:t>kysy salasanaasi!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Jos saat kalasteluviestin, jossa salasanaasi kysytään, ilmoita siitä ylläpidolle:</a:t>
            </a:r>
            <a:br>
              <a:rPr lang="fi-FI" dirty="0" smtClean="0"/>
            </a:br>
            <a:r>
              <a:rPr lang="sv-FI" dirty="0" smtClean="0">
                <a:hlinkClick r:id="rId2"/>
              </a:rPr>
              <a:t>https</a:t>
            </a:r>
            <a:r>
              <a:rPr lang="sv-FI" dirty="0">
                <a:hlinkClick r:id="rId2"/>
              </a:rPr>
              <a:t>://</a:t>
            </a:r>
            <a:r>
              <a:rPr lang="sv-FI" dirty="0" smtClean="0">
                <a:hlinkClick r:id="rId2"/>
              </a:rPr>
              <a:t>inside.aalto.fi/pages/viewpage.action?pageId=6160425</a:t>
            </a:r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0D4F5D4-B9BE-44F8-96C7-1C557ABCEE05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539552" y="2857500"/>
            <a:ext cx="7056784" cy="14157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fi-FI" sz="2400" b="1" i="1" dirty="0">
                <a:latin typeface="+mj-lt"/>
              </a:rPr>
              <a:t>Pitämällä Aalto-tunnuksesi turvassa </a:t>
            </a:r>
            <a:r>
              <a:rPr lang="fi-FI" sz="2400" b="1" i="1" dirty="0" smtClean="0">
                <a:latin typeface="+mj-lt"/>
              </a:rPr>
              <a:t>huolehdit osaltasi kaikkien aaltolaisten tietoturvasta, et vain omastasi!</a:t>
            </a:r>
            <a:endParaRPr lang="sv-FI" sz="2400" b="1" i="1" dirty="0">
              <a:latin typeface="+mj-lt"/>
            </a:endParaRPr>
          </a:p>
          <a:p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3666053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Tietoturvaryhmä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>
                <a:hlinkClick r:id="rId2"/>
              </a:rPr>
              <a:t>security@aalto.fi</a:t>
            </a:r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Tietoturvaneuvonta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Tänne voit ilmoittaa tietoturvapoikkeamisista ja kalasteluviesteistä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0D4F5D4-B9BE-44F8-96C7-1C557ABCEE05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918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ATK-luokat Otaniemessä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Sijainti ja käyttö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20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Tietokoneluokat Otaniemessä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Sekä Windows-, Linux- että OS X -työasemia</a:t>
            </a:r>
          </a:p>
          <a:p>
            <a:endParaRPr lang="fi-FI" dirty="0"/>
          </a:p>
          <a:p>
            <a:r>
              <a:rPr lang="fi-FI" dirty="0" smtClean="0"/>
              <a:t>Käyttö: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Ohjattu opetus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Itseopiskelu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Muu</a:t>
            </a:r>
          </a:p>
          <a:p>
            <a:r>
              <a:rPr lang="fi-FI" dirty="0" smtClean="0"/>
              <a:t>Lisää tietoa ATK-luokista:</a:t>
            </a:r>
          </a:p>
          <a:p>
            <a:r>
              <a:rPr lang="fi-FI" sz="1050" dirty="0">
                <a:hlinkClick r:id="rId2"/>
              </a:rPr>
              <a:t>https://</a:t>
            </a:r>
            <a:r>
              <a:rPr lang="fi-FI" sz="1050" dirty="0" smtClean="0">
                <a:hlinkClick r:id="rId2"/>
              </a:rPr>
              <a:t>inside.aalto.fi/pages/viewpage.action?pageId=983156</a:t>
            </a:r>
            <a:r>
              <a:rPr lang="fi-FI" sz="1050" dirty="0" smtClean="0"/>
              <a:t> </a:t>
            </a:r>
            <a:endParaRPr lang="fi-FI" sz="10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B72ECC5E-FBF9-4BBA-8E4E-908F083515A2}" type="datetime1">
              <a:rPr lang="fi-FI" smtClean="0"/>
              <a:t>28.8.2014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545180D-9F57-224F-AD9B-D6C47196F0CD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181315" y="1262063"/>
            <a:ext cx="3000945" cy="33353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862060">
            <a:off x="5226972" y="1082859"/>
            <a:ext cx="235248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b="1" dirty="0" smtClean="0">
                <a:solidFill>
                  <a:schemeClr val="accent6">
                    <a:lumMod val="50000"/>
                  </a:schemeClr>
                </a:solidFill>
              </a:rPr>
              <a:t>Maarintalo on avoinna ympäri vuorokauden!</a:t>
            </a:r>
            <a:endParaRPr lang="fi-FI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75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Luokkien käyttösääntöjä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841276"/>
            <a:ext cx="8207374" cy="40324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Windows-koneille ei saa (eikä voi) asentaa omia ohjelmia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Älä sammuta koneita virtanappulasta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Älä syö tai juo luokissa, mene aulaan välipalalle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Älä tulosta manuaaleja äläkä tulosta kalvoille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Voit lukita Windows-työasemasi hetkeksi, mutta kuka tahansa voi kirjata sinut ulos jos kone on ollut lukittuna 15 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Luokissa on videovalvonta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Kirjauduit sisään, kirjaudu myös ulos!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dirty="0" smtClean="0"/>
              <a:t>Ole hyvä, ja käyttäydy asiallisesti!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9AAC3E7-FF06-4D99-B9A7-10BD4542BFB8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6C4BE77-5FCA-3844-8BD6-7ECE8B5BEE8D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29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Sisältö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Käytännön</a:t>
            </a:r>
            <a:r>
              <a:rPr lang="en-US" dirty="0" smtClean="0"/>
              <a:t> </a:t>
            </a:r>
            <a:r>
              <a:rPr lang="en-US" dirty="0" err="1" smtClean="0"/>
              <a:t>asioita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Tietotekniikka</a:t>
            </a:r>
            <a:r>
              <a:rPr lang="en-US" dirty="0" smtClean="0"/>
              <a:t> Aalto-</a:t>
            </a:r>
            <a:r>
              <a:rPr lang="en-US" dirty="0" err="1" smtClean="0"/>
              <a:t>yliopistossa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Opiskelijan</a:t>
            </a:r>
            <a:r>
              <a:rPr lang="en-US" dirty="0" smtClean="0"/>
              <a:t> </a:t>
            </a:r>
            <a:r>
              <a:rPr lang="en-US" dirty="0" err="1" smtClean="0"/>
              <a:t>verkkopalvelut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Sähköposti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4161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Entäs</a:t>
            </a:r>
            <a:r>
              <a:rPr lang="fi-FI" dirty="0" smtClean="0"/>
              <a:t>, kun tulee ongelmia?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3393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288963"/>
            <a:ext cx="5687864" cy="996498"/>
          </a:xfrm>
        </p:spPr>
        <p:txBody>
          <a:bodyPr/>
          <a:lstStyle/>
          <a:p>
            <a:r>
              <a:rPr lang="fi-FI" dirty="0" smtClean="0"/>
              <a:t>Ongelmatilanteessa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23528" y="2011044"/>
            <a:ext cx="8207374" cy="259352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i-FI" dirty="0" smtClean="0"/>
              <a:t>Kuvaile ongelma</a:t>
            </a:r>
          </a:p>
          <a:p>
            <a:pPr marL="457200" indent="-457200">
              <a:buAutoNum type="arabicPeriod"/>
            </a:pPr>
            <a:r>
              <a:rPr lang="fi-FI" dirty="0" smtClean="0"/>
              <a:t>Kerro koneen nimi (Ctrl+F12 kertoo)</a:t>
            </a:r>
          </a:p>
          <a:p>
            <a:pPr marL="457200" indent="-457200">
              <a:buAutoNum type="arabicPeriod"/>
            </a:pPr>
            <a:r>
              <a:rPr lang="fi-FI" dirty="0" smtClean="0"/>
              <a:t>Ilmoita luokka</a:t>
            </a:r>
          </a:p>
          <a:p>
            <a:pPr marL="457200" indent="-457200">
              <a:buAutoNum type="arabicPeriod"/>
            </a:pPr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9AAC3E7-FF06-4D99-B9A7-10BD4542BFB8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6C4BE77-5FCA-3844-8BD6-7ECE8B5BEE8D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  <p:sp>
        <p:nvSpPr>
          <p:cNvPr id="6" name="Rounded Rectangle 5"/>
          <p:cNvSpPr/>
          <p:nvPr/>
        </p:nvSpPr>
        <p:spPr>
          <a:xfrm>
            <a:off x="1763688" y="938501"/>
            <a:ext cx="4405075" cy="10474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i="1" dirty="0" smtClean="0"/>
              <a:t>Ota yhteys Aalto IT:n neuvontaan:</a:t>
            </a:r>
          </a:p>
          <a:p>
            <a:pPr algn="ctr"/>
            <a:r>
              <a:rPr lang="fi-FI" dirty="0" smtClean="0"/>
              <a:t>U199 Kanditalossa (</a:t>
            </a:r>
            <a:r>
              <a:rPr lang="fi-FI" dirty="0" err="1" smtClean="0"/>
              <a:t>Otakaari</a:t>
            </a:r>
            <a:r>
              <a:rPr lang="fi-FI" dirty="0" smtClean="0"/>
              <a:t> 1)</a:t>
            </a:r>
          </a:p>
          <a:p>
            <a:pPr algn="ctr"/>
            <a:r>
              <a:rPr lang="fi-FI" dirty="0" smtClean="0"/>
              <a:t>servicedesk@aalto.fi</a:t>
            </a:r>
            <a:endParaRPr lang="fi-FI" dirty="0"/>
          </a:p>
        </p:txBody>
      </p:sp>
      <p:grpSp>
        <p:nvGrpSpPr>
          <p:cNvPr id="14" name="Group 13"/>
          <p:cNvGrpSpPr/>
          <p:nvPr/>
        </p:nvGrpSpPr>
        <p:grpSpPr>
          <a:xfrm>
            <a:off x="2915816" y="2065410"/>
            <a:ext cx="3500462" cy="2462642"/>
            <a:chOff x="5070926" y="4549583"/>
            <a:chExt cx="3500462" cy="1862894"/>
          </a:xfrm>
        </p:grpSpPr>
        <p:sp>
          <p:nvSpPr>
            <p:cNvPr id="15" name="TextBox 14"/>
            <p:cNvSpPr txBox="1"/>
            <p:nvPr/>
          </p:nvSpPr>
          <p:spPr>
            <a:xfrm>
              <a:off x="5070926" y="5434628"/>
              <a:ext cx="3500462" cy="97784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dirty="0" smtClean="0"/>
                <a:t>Jos uskot osaavasi, voit ratkaista ongelman itse, mutta </a:t>
              </a:r>
              <a:r>
                <a:rPr lang="fi-FI" sz="20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ÄLÄ uudelleenkäynnistä Linux-koneita!!</a:t>
              </a:r>
              <a:endParaRPr lang="fi-FI" sz="2000" b="1" dirty="0"/>
            </a:p>
          </p:txBody>
        </p:sp>
        <p:pic>
          <p:nvPicPr>
            <p:cNvPr id="16" name="Picture 5" descr="C:\Users\jstenman\AppData\Local\Microsoft\Windows\Temporary Internet Files\Content.IE5\EW28EAZV\MCj0299735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19198" y="4549583"/>
              <a:ext cx="928694" cy="937112"/>
            </a:xfrm>
            <a:prstGeom prst="rect">
              <a:avLst/>
            </a:prstGeom>
            <a:noFill/>
          </p:spPr>
        </p:pic>
      </p:grpSp>
      <p:sp>
        <p:nvSpPr>
          <p:cNvPr id="17" name="Rectangle 16"/>
          <p:cNvSpPr/>
          <p:nvPr/>
        </p:nvSpPr>
        <p:spPr>
          <a:xfrm>
            <a:off x="-180528" y="238256"/>
            <a:ext cx="22701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</a:rPr>
              <a:t>HUOM</a:t>
            </a:r>
            <a:r>
              <a:rPr lang="en-US" sz="48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!</a:t>
            </a:r>
            <a:endParaRPr lang="en-US" sz="48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2238" y="856443"/>
            <a:ext cx="208746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/>
              <a:t>Sähköpostin sijaan voit myös lähettää pikapalautetta, koneiden työpöydiltä löytyy tähän kuvake. 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1140112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Tulostaminen Aallossa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057300"/>
            <a:ext cx="8207374" cy="35403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Kaikilta Aalto IT:n ylläpitämiltä koneilta löytyy </a:t>
            </a:r>
            <a:r>
              <a:rPr lang="fi-FI" dirty="0" err="1" smtClean="0"/>
              <a:t>SecureprintPS</a:t>
            </a:r>
            <a:r>
              <a:rPr lang="fi-FI" dirty="0" smtClean="0"/>
              <a:t>-niminen tulostin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Kun tulostat tähän tulostusjonoon, voit noutaa tulosteen Aallon tulostimelta</a:t>
            </a:r>
            <a:endParaRPr lang="fi-FI" dirty="0"/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Voit tulostaa myös esimerkiksi omalta läppäriltä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Tulostaa saa vain opiskeluun liittyvää materiaalia, ja sitäkin kohtuudella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Tulostamiseen tarvitset matka- tai opiskelijakortin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Tarkemmat ohjeet löydät </a:t>
            </a:r>
            <a:r>
              <a:rPr lang="fi-FI" dirty="0" err="1" smtClean="0"/>
              <a:t>Insidesta</a:t>
            </a:r>
            <a:r>
              <a:rPr lang="fi-FI" dirty="0" smtClean="0"/>
              <a:t>: </a:t>
            </a:r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inside.aalto.fi/display/julkaisupalvelut/SecurePrint+ja+PrintingPointit</a:t>
            </a:r>
            <a:r>
              <a:rPr lang="fi-FI" dirty="0" smtClean="0"/>
              <a:t> 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9AAC3E7-FF06-4D99-B9A7-10BD4542BFB8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6C4BE77-5FCA-3844-8BD6-7ECE8B5BEE8D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834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Tulostamisen sääntöjä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9AAC3E7-FF06-4D99-B9A7-10BD4542BFB8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6C4BE77-5FCA-3844-8BD6-7ECE8B5BEE8D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  <p:grpSp>
        <p:nvGrpSpPr>
          <p:cNvPr id="6" name="Group 5"/>
          <p:cNvGrpSpPr/>
          <p:nvPr/>
        </p:nvGrpSpPr>
        <p:grpSpPr>
          <a:xfrm>
            <a:off x="385123" y="720021"/>
            <a:ext cx="3709533" cy="2083844"/>
            <a:chOff x="170213" y="1748861"/>
            <a:chExt cx="3709533" cy="2083844"/>
          </a:xfrm>
        </p:grpSpPr>
        <p:grpSp>
          <p:nvGrpSpPr>
            <p:cNvPr id="7" name="Group 6"/>
            <p:cNvGrpSpPr/>
            <p:nvPr/>
          </p:nvGrpSpPr>
          <p:grpSpPr>
            <a:xfrm>
              <a:off x="170213" y="1748861"/>
              <a:ext cx="1785950" cy="1714512"/>
              <a:chOff x="97577" y="3286124"/>
              <a:chExt cx="1785950" cy="1714512"/>
            </a:xfrm>
          </p:grpSpPr>
          <p:pic>
            <p:nvPicPr>
              <p:cNvPr id="12" name="Picture 7" descr="C:\Users\jstenman\AppData\Local\Microsoft\Windows\Temporary Internet Files\Content.IE5\10HXRCOU\MPj04307270000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596" y="3643314"/>
                <a:ext cx="1000132" cy="1000132"/>
              </a:xfrm>
              <a:prstGeom prst="rect">
                <a:avLst/>
              </a:prstGeom>
              <a:noFill/>
            </p:spPr>
          </p:pic>
          <p:sp>
            <p:nvSpPr>
              <p:cNvPr id="13" name="Multiply 12"/>
              <p:cNvSpPr/>
              <p:nvPr/>
            </p:nvSpPr>
            <p:spPr>
              <a:xfrm>
                <a:off x="97577" y="3286124"/>
                <a:ext cx="1785950" cy="1714512"/>
              </a:xfrm>
              <a:prstGeom prst="mathMultiply">
                <a:avLst>
                  <a:gd name="adj1" fmla="val 8461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766852" y="1856018"/>
              <a:ext cx="1500198" cy="1500198"/>
              <a:chOff x="1766852" y="3319470"/>
              <a:chExt cx="1500198" cy="1500198"/>
            </a:xfrm>
          </p:grpSpPr>
          <p:pic>
            <p:nvPicPr>
              <p:cNvPr id="10" name="Picture 8" descr="C:\Users\jstenman\AppData\Local\Microsoft\Windows\Temporary Internet Files\Content.IE5\MY6EBQ1R\MCj04325650000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45447" y="3509975"/>
                <a:ext cx="1143008" cy="1143008"/>
              </a:xfrm>
              <a:prstGeom prst="rect">
                <a:avLst/>
              </a:prstGeom>
              <a:noFill/>
            </p:spPr>
          </p:pic>
          <p:sp>
            <p:nvSpPr>
              <p:cNvPr id="11" name="Donut 10"/>
              <p:cNvSpPr/>
              <p:nvPr/>
            </p:nvSpPr>
            <p:spPr>
              <a:xfrm>
                <a:off x="1766852" y="3319470"/>
                <a:ext cx="1500198" cy="1500198"/>
              </a:xfrm>
              <a:prstGeom prst="donut">
                <a:avLst>
                  <a:gd name="adj" fmla="val 12065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48010" y="3463373"/>
              <a:ext cx="3531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>
                  <a:solidFill>
                    <a:schemeClr val="accent2"/>
                  </a:solidFill>
                </a:rPr>
                <a:t>Suosi sähköistä kun mahdollista.</a:t>
              </a:r>
              <a:endParaRPr lang="fi-FI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64858" y="874868"/>
            <a:ext cx="3807284" cy="1823267"/>
            <a:chOff x="4294968" y="1996186"/>
            <a:chExt cx="3807284" cy="1823267"/>
          </a:xfrm>
        </p:grpSpPr>
        <p:sp>
          <p:nvSpPr>
            <p:cNvPr id="15" name="TextBox 14"/>
            <p:cNvSpPr txBox="1"/>
            <p:nvPr/>
          </p:nvSpPr>
          <p:spPr>
            <a:xfrm>
              <a:off x="4294968" y="3450121"/>
              <a:ext cx="3807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>
                  <a:solidFill>
                    <a:schemeClr val="accent2"/>
                  </a:solidFill>
                </a:rPr>
                <a:t>Älä käytä tulostinta kopiokoneena.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384211" y="1996186"/>
              <a:ext cx="3416985" cy="1431467"/>
              <a:chOff x="5357818" y="3714752"/>
              <a:chExt cx="3416985" cy="1431467"/>
            </a:xfrm>
          </p:grpSpPr>
          <p:pic>
            <p:nvPicPr>
              <p:cNvPr id="17" name="Picture 4" descr="C:\Users\jstenman\AppData\Local\Microsoft\Windows\Temporary Internet Files\Content.IE5\QALF8J2X\MCj02340490000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86644" y="3714752"/>
                <a:ext cx="1488159" cy="1431467"/>
              </a:xfrm>
              <a:prstGeom prst="rect">
                <a:avLst/>
              </a:prstGeom>
              <a:noFill/>
            </p:spPr>
          </p:pic>
          <p:pic>
            <p:nvPicPr>
              <p:cNvPr id="18" name="Picture 5" descr="C:\Users\jstenman\AppData\Local\Microsoft\Windows\Temporary Internet Files\Content.IE5\10HXRCOU\MCj03965620000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57818" y="4071942"/>
                <a:ext cx="1071570" cy="831634"/>
              </a:xfrm>
              <a:prstGeom prst="rect">
                <a:avLst/>
              </a:prstGeom>
              <a:noFill/>
            </p:spPr>
          </p:pic>
          <p:sp>
            <p:nvSpPr>
              <p:cNvPr id="19" name="Not Equal 18"/>
              <p:cNvSpPr/>
              <p:nvPr/>
            </p:nvSpPr>
            <p:spPr>
              <a:xfrm>
                <a:off x="6429388" y="4143380"/>
                <a:ext cx="914400" cy="785818"/>
              </a:xfrm>
              <a:prstGeom prst="mathNotEqual">
                <a:avLst>
                  <a:gd name="adj1" fmla="val 16675"/>
                  <a:gd name="adj2" fmla="val 6600000"/>
                  <a:gd name="adj3" fmla="val 11760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283173" y="2693078"/>
            <a:ext cx="2146742" cy="1885818"/>
            <a:chOff x="1107866" y="4094166"/>
            <a:chExt cx="2146742" cy="1885818"/>
          </a:xfrm>
        </p:grpSpPr>
        <p:grpSp>
          <p:nvGrpSpPr>
            <p:cNvPr id="21" name="Group 20"/>
            <p:cNvGrpSpPr/>
            <p:nvPr/>
          </p:nvGrpSpPr>
          <p:grpSpPr>
            <a:xfrm>
              <a:off x="1338616" y="4094166"/>
              <a:ext cx="1785950" cy="1714512"/>
              <a:chOff x="3786182" y="3357562"/>
              <a:chExt cx="1785950" cy="1714512"/>
            </a:xfrm>
          </p:grpSpPr>
          <p:pic>
            <p:nvPicPr>
              <p:cNvPr id="23" name="Picture 11" descr="C:\Users\jstenman\AppData\Local\Microsoft\Windows\Temporary Internet Files\Content.IE5\QALF8J2X\MCj01504910000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71934" y="3643314"/>
                <a:ext cx="1113739" cy="1182319"/>
              </a:xfrm>
              <a:prstGeom prst="rect">
                <a:avLst/>
              </a:prstGeom>
              <a:noFill/>
            </p:spPr>
          </p:pic>
          <p:sp>
            <p:nvSpPr>
              <p:cNvPr id="24" name="Multiply 23"/>
              <p:cNvSpPr/>
              <p:nvPr/>
            </p:nvSpPr>
            <p:spPr>
              <a:xfrm>
                <a:off x="3786182" y="3357562"/>
                <a:ext cx="1785950" cy="1714512"/>
              </a:xfrm>
              <a:prstGeom prst="mathMultiply">
                <a:avLst>
                  <a:gd name="adj1" fmla="val 8461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107866" y="5610652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smtClean="0">
                  <a:solidFill>
                    <a:schemeClr val="accent2"/>
                  </a:solidFill>
                </a:rPr>
                <a:t>Älä tulosta kalvoille</a:t>
              </a:r>
              <a:endParaRPr lang="fi-FI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8314" y="2766532"/>
            <a:ext cx="3946895" cy="2093658"/>
            <a:chOff x="4294968" y="3879171"/>
            <a:chExt cx="3946895" cy="2093658"/>
          </a:xfrm>
        </p:grpSpPr>
        <p:grpSp>
          <p:nvGrpSpPr>
            <p:cNvPr id="26" name="Group 25"/>
            <p:cNvGrpSpPr/>
            <p:nvPr/>
          </p:nvGrpSpPr>
          <p:grpSpPr>
            <a:xfrm>
              <a:off x="4294968" y="3879171"/>
              <a:ext cx="1785950" cy="1714512"/>
              <a:chOff x="2545526" y="5161396"/>
              <a:chExt cx="1785950" cy="1714512"/>
            </a:xfrm>
          </p:grpSpPr>
          <p:pic>
            <p:nvPicPr>
              <p:cNvPr id="28" name="Picture 12" descr="C:\Users\jstenman\AppData\Local\Microsoft\Windows\Temporary Internet Files\Content.IE5\10HXRCOU\MCBS01094_0000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74916" y="5362489"/>
                <a:ext cx="1088256" cy="1180142"/>
              </a:xfrm>
              <a:prstGeom prst="rect">
                <a:avLst/>
              </a:prstGeom>
              <a:noFill/>
            </p:spPr>
          </p:pic>
          <p:sp>
            <p:nvSpPr>
              <p:cNvPr id="29" name="Multiply 28"/>
              <p:cNvSpPr/>
              <p:nvPr/>
            </p:nvSpPr>
            <p:spPr>
              <a:xfrm>
                <a:off x="2545526" y="5161396"/>
                <a:ext cx="1785950" cy="1714512"/>
              </a:xfrm>
              <a:prstGeom prst="mathMultiply">
                <a:avLst>
                  <a:gd name="adj1" fmla="val 4696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384211" y="5326498"/>
              <a:ext cx="38576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>
                  <a:solidFill>
                    <a:schemeClr val="accent2"/>
                  </a:solidFill>
                </a:rPr>
                <a:t>Älä tulosta manuaaleja tai laajoja kurssimateriaaleja.</a:t>
              </a:r>
              <a:endParaRPr lang="fi-FI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68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Ongelmatilanteessa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9082" y="1129308"/>
            <a:ext cx="8207374" cy="1235849"/>
          </a:xfrm>
        </p:spPr>
        <p:txBody>
          <a:bodyPr/>
          <a:lstStyle/>
          <a:p>
            <a:r>
              <a:rPr lang="fi-FI" sz="2800" dirty="0" smtClean="0"/>
              <a:t>Jos tulostin ”ei tulosta”, tutki ensin syy: </a:t>
            </a:r>
            <a:r>
              <a:rPr lang="fi-FI" sz="2000" dirty="0" smtClean="0"/>
              <a:t>katso tulostimen ruudulta, onko laitteessa jokin vika, onko paperi tukkiutunut tms.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9AAC3E7-FF06-4D99-B9A7-10BD4542BFB8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6C4BE77-5FCA-3844-8BD6-7ECE8B5BEE8D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469082" y="2365157"/>
            <a:ext cx="7631310" cy="10464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fi-FI" sz="2800" b="1" dirty="0" smtClean="0"/>
              <a:t>Tulostin ei pure sinua.</a:t>
            </a:r>
          </a:p>
          <a:p>
            <a:r>
              <a:rPr lang="fi-FI" sz="2000" b="1" dirty="0" smtClean="0"/>
              <a:t>Jos tulostin on tukossa, sen saa avata ja poistaa tukkiutuneen paperin. Noudata tulostimen antamia ohjeita!</a:t>
            </a:r>
            <a:endParaRPr lang="fi-FI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9082" y="3795815"/>
            <a:ext cx="7632079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/>
              <a:t>Jos et osaa itse ratkaista ongelmaa, viereisellä tietokoneella istuva tyyppi saattaa osata. Kysy rohkeasti apua!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3909711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Unigrafia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Yliopistopaino </a:t>
            </a:r>
            <a:r>
              <a:rPr lang="fi-FI" dirty="0" err="1" smtClean="0"/>
              <a:t>Unigrafialla</a:t>
            </a:r>
            <a:r>
              <a:rPr lang="fi-FI" dirty="0" smtClean="0"/>
              <a:t> on sivutoimipiste </a:t>
            </a:r>
            <a:r>
              <a:rPr lang="fi-FI" dirty="0" err="1" smtClean="0"/>
              <a:t>Maarintalolla</a:t>
            </a:r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 smtClean="0"/>
              <a:t>Unigrafialta</a:t>
            </a:r>
            <a:r>
              <a:rPr lang="fi-FI" dirty="0" smtClean="0"/>
              <a:t> saa monimutkaisemmat tulosteet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Posterit ja muut suurikokoiset tulosteet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Opinnäytetyöt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...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9AAC3E7-FF06-4D99-B9A7-10BD4542BFB8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6C4BE77-5FCA-3844-8BD6-7ECE8B5BEE8D}" type="slidenum">
              <a:rPr lang="fi-FI" smtClean="0"/>
              <a:pPr>
                <a:defRPr/>
              </a:pPr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6622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Aalto IT:n muut palvelut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4826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Langattomat verkot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Avoin verkko: </a:t>
            </a:r>
            <a:r>
              <a:rPr lang="fi-FI" i="1" dirty="0" smtClean="0">
                <a:solidFill>
                  <a:schemeClr val="accent3"/>
                </a:solidFill>
              </a:rPr>
              <a:t>aalto open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Ei tarvitse salasanaa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Liikenne ei ole salattua!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Suljettu verkko: </a:t>
            </a:r>
            <a:r>
              <a:rPr lang="fi-FI" i="1" dirty="0" err="1" smtClean="0">
                <a:solidFill>
                  <a:schemeClr val="accent3"/>
                </a:solidFill>
              </a:rPr>
              <a:t>eduroam</a:t>
            </a:r>
            <a:endParaRPr lang="fi-FI" i="1" dirty="0" smtClean="0">
              <a:solidFill>
                <a:schemeClr val="accent3"/>
              </a:solidFill>
            </a:endParaRP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Salattu ja suljettu -&gt; suositeltava!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i="1" dirty="0" smtClean="0"/>
              <a:t>Kirjautuminen aaltotunnuksella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Osa Aallon sisäverkkoa (voi käyttää palveluja, joihin pääsee vain Aallon verkosta)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i="1" dirty="0" smtClean="0"/>
              <a:t>Ohjeet verkon käyttöönottoon:</a:t>
            </a:r>
            <a:br>
              <a:rPr lang="fi-FI" i="1" dirty="0" smtClean="0"/>
            </a:br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inside.aalto.fi/display/ITPK/Eduroam</a:t>
            </a:r>
            <a:r>
              <a:rPr lang="fi-FI" dirty="0" smtClean="0"/>
              <a:t> </a:t>
            </a:r>
            <a:endParaRPr lang="fi-FI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9AAC3E7-FF06-4D99-B9A7-10BD4542BFB8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6C4BE77-5FCA-3844-8BD6-7ECE8B5BEE8D}" type="slidenum">
              <a:rPr lang="fi-FI" smtClean="0"/>
              <a:pPr>
                <a:defRPr/>
              </a:pPr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2309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Levytila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09389" y="995813"/>
            <a:ext cx="4032447" cy="20057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i-FI" sz="4000" dirty="0" smtClean="0"/>
              <a:t> 10 GB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Aalto-levytila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Tila näkyy </a:t>
            </a:r>
            <a:r>
              <a:rPr lang="fi-FI" dirty="0" err="1" smtClean="0"/>
              <a:t>Windows-</a:t>
            </a:r>
            <a:r>
              <a:rPr lang="fi-FI" dirty="0" smtClean="0"/>
              <a:t> ja Linux-koneilla sekä yleispalvelimella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9AAC3E7-FF06-4D99-B9A7-10BD4542BFB8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6C4BE77-5FCA-3844-8BD6-7ECE8B5BEE8D}" type="slidenum">
              <a:rPr lang="fi-FI" smtClean="0"/>
              <a:pPr>
                <a:defRPr/>
              </a:pPr>
              <a:t>28</a:t>
            </a:fld>
            <a:endParaRPr lang="fi-FI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43239" y="988844"/>
            <a:ext cx="3931046" cy="20126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b="1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1pPr>
            <a:lvl2pPr marL="237600" indent="-212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dk1"/>
                </a:solidFill>
                <a:latin typeface="Georgia"/>
                <a:ea typeface="+mn-ea"/>
                <a:cs typeface="+mn-cs"/>
              </a:defRPr>
            </a:lvl2pPr>
            <a:lvl3pPr marL="460800" indent="-230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600" i="1" kern="1200">
                <a:solidFill>
                  <a:schemeClr val="dk1"/>
                </a:solidFill>
                <a:latin typeface="Georgia"/>
                <a:ea typeface="+mn-ea"/>
                <a:cs typeface="Georgia"/>
              </a:defRPr>
            </a:lvl3pPr>
            <a:lvl4pPr marL="792000" indent="-19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 baseline="0">
                <a:solidFill>
                  <a:schemeClr val="dk1"/>
                </a:solidFill>
                <a:latin typeface="Georgia"/>
                <a:ea typeface="+mn-ea"/>
                <a:cs typeface="+mn-cs"/>
              </a:defRPr>
            </a:lvl4pPr>
            <a:lvl5pPr marL="1087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13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 dirty="0" smtClean="0"/>
              <a:t> 3 GB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Sähköpostit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389" y="3145532"/>
            <a:ext cx="8064896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fi-FI" sz="2800" b="1" dirty="0" smtClean="0"/>
              <a:t>Yliopiston tarjoama levytila on tarkoitettu opiskeluun liittyvien tiedostojen säilyttämiseen (esitelmät, harjoitustyöt jne.)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2054935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Levytilan varmuuskopiointi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Aalto IT vastaa tarjoamansa levytilan varmuuskopioinnista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Varmuuskopiointi ei auta, jos esimerkiksi poistat vahingossa itse tiedostosi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smtClean="0"/>
              <a:t>Jos näin käy, voit käydä hakemassa tuhotun tiedoston .</a:t>
            </a:r>
            <a:r>
              <a:rPr lang="fi-FI" dirty="0" err="1" smtClean="0"/>
              <a:t>snapshot</a:t>
            </a:r>
            <a:r>
              <a:rPr lang="fi-FI" dirty="0" smtClean="0"/>
              <a:t>-kansiosta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Windowsissa z-asema -&gt; </a:t>
            </a:r>
            <a:r>
              <a:rPr lang="fi-FI" dirty="0" err="1" smtClean="0"/>
              <a:t>properties</a:t>
            </a:r>
            <a:r>
              <a:rPr lang="fi-FI" dirty="0" smtClean="0"/>
              <a:t> -&gt; </a:t>
            </a:r>
            <a:r>
              <a:rPr lang="fi-FI" dirty="0" err="1" smtClean="0"/>
              <a:t>previous</a:t>
            </a:r>
            <a:r>
              <a:rPr lang="fi-FI" dirty="0" smtClean="0"/>
              <a:t> </a:t>
            </a:r>
            <a:r>
              <a:rPr lang="fi-FI" dirty="0" err="1" smtClean="0"/>
              <a:t>versions</a:t>
            </a:r>
            <a:endParaRPr lang="fi-FI" dirty="0" smtClean="0"/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Linuxissa cd .</a:t>
            </a:r>
            <a:r>
              <a:rPr lang="fi-FI" dirty="0" err="1" smtClean="0"/>
              <a:t>snapshot</a:t>
            </a: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0D4F5D4-B9BE-44F8-96C7-1C557ABCEE05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740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IT-</a:t>
            </a:r>
            <a:r>
              <a:rPr lang="en-US" dirty="0" err="1" smtClean="0"/>
              <a:t>orientaation</a:t>
            </a:r>
            <a:r>
              <a:rPr lang="en-US" dirty="0" smtClean="0"/>
              <a:t> </a:t>
            </a:r>
            <a:r>
              <a:rPr lang="en-US" dirty="0" err="1" smtClean="0"/>
              <a:t>tavoite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8212380" cy="33360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Oppia tietotekniikan ja tietoliikenteen peruskäyttö Aalto-yliopistossa tarvittavassa </a:t>
            </a:r>
            <a:r>
              <a:rPr lang="fi-FI" dirty="0" smtClean="0"/>
              <a:t>laajuudessa: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Opitaan </a:t>
            </a:r>
            <a:r>
              <a:rPr lang="fi-FI" dirty="0"/>
              <a:t>käyttämään Aallon tieto- ja tietoliikenneteknisiä </a:t>
            </a:r>
            <a:r>
              <a:rPr lang="fi-FI" dirty="0" smtClean="0"/>
              <a:t>palveluita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Motivoidutaan </a:t>
            </a:r>
            <a:r>
              <a:rPr lang="fi-FI" dirty="0"/>
              <a:t>oppimaan lisää tietotekniikkaa muilla kursseilla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CBC33CCD-9C0F-4F50-B300-ED98B7FFFC45}" type="datetime1">
              <a:rPr lang="fi-FI" smtClean="0"/>
              <a:t>28.8.2014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570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Aalto IT:n ohjelmistopalvelut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8314" y="985292"/>
            <a:ext cx="3455614" cy="659785"/>
          </a:xfrm>
        </p:spPr>
        <p:txBody>
          <a:bodyPr/>
          <a:lstStyle/>
          <a:p>
            <a:r>
              <a:rPr lang="fi-FI" dirty="0" smtClean="0"/>
              <a:t>Opiskelua tukevia ohjelmistoja kotikoneelle: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9AAC3E7-FF06-4D99-B9A7-10BD4542BFB8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6C4BE77-5FCA-3844-8BD6-7ECE8B5BEE8D}" type="slidenum">
              <a:rPr lang="fi-FI" smtClean="0"/>
              <a:pPr>
                <a:defRPr/>
              </a:pPr>
              <a:t>30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4211960" y="954728"/>
            <a:ext cx="3240360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endParaRPr lang="fi-FI" sz="2000" b="1" dirty="0" smtClean="0"/>
          </a:p>
          <a:p>
            <a:r>
              <a:rPr lang="fi-FI" sz="2000" b="1" dirty="0" smtClean="0"/>
              <a:t>    </a:t>
            </a:r>
            <a:r>
              <a:rPr lang="fi-FI" sz="2000" b="1" dirty="0" smtClean="0">
                <a:hlinkClick r:id="rId2"/>
              </a:rPr>
              <a:t>http://download.aalto.fi</a:t>
            </a:r>
            <a:endParaRPr lang="fi-FI" sz="2000" b="1" dirty="0" smtClean="0"/>
          </a:p>
          <a:p>
            <a:endParaRPr lang="fi-FI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8314" y="2261574"/>
            <a:ext cx="3743646" cy="24622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fi-FI" sz="2000" b="1" i="1" dirty="0" smtClean="0"/>
              <a:t>Esimerkkejä ohjelmistoista: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 smtClean="0"/>
              <a:t>Simulointi- ja suunnittelu: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b="1" i="1" dirty="0" err="1" smtClean="0"/>
              <a:t>Comsol</a:t>
            </a:r>
            <a:r>
              <a:rPr lang="fi-FI" sz="2000" b="1" i="1" dirty="0" smtClean="0"/>
              <a:t> </a:t>
            </a:r>
            <a:r>
              <a:rPr lang="fi-FI" sz="2000" b="1" i="1" dirty="0" err="1" smtClean="0"/>
              <a:t>Multiphysics</a:t>
            </a:r>
            <a:endParaRPr lang="fi-FI" sz="20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 smtClean="0"/>
              <a:t>Data-analyysi: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b="1" i="1" dirty="0" smtClean="0"/>
              <a:t>SPSS </a:t>
            </a:r>
            <a:r>
              <a:rPr lang="fi-FI" sz="2000" b="1" i="1" dirty="0" err="1" smtClean="0"/>
              <a:t>Statistics</a:t>
            </a:r>
            <a:endParaRPr lang="fi-FI" sz="20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 smtClean="0"/>
              <a:t>Laskenta: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b="1" i="1" dirty="0" err="1" smtClean="0"/>
              <a:t>Matlab</a:t>
            </a:r>
            <a:endParaRPr lang="fi-FI" sz="2000" b="1" i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b="1" i="1" dirty="0" err="1" smtClean="0"/>
              <a:t>Mathematica</a:t>
            </a:r>
            <a:endParaRPr lang="fi-FI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556787" y="2258595"/>
            <a:ext cx="3384376" cy="24622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/>
              <a:t>HUOM. </a:t>
            </a:r>
          </a:p>
          <a:p>
            <a:r>
              <a:rPr lang="fi-FI" sz="2000" b="1" dirty="0" smtClean="0"/>
              <a:t>Ohjelmistojen käyttöoikeus kotikoneella on sidottu opinto-oikeuteen. </a:t>
            </a:r>
          </a:p>
          <a:p>
            <a:r>
              <a:rPr lang="fi-FI" sz="2000" b="1" dirty="0" smtClean="0"/>
              <a:t>Ohjelmistoja on tarkoitus käyttää vain sinä aikana, kun opiskelee Aalto-yliopistossa.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2265448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Yhteistyökumppaneiden ohjelmistopalvelut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11638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Opiskelijat ja henkilökunta voivat hankkia </a:t>
            </a:r>
            <a:r>
              <a:rPr lang="fi-FI" dirty="0" err="1" smtClean="0"/>
              <a:t>tiettyjä</a:t>
            </a:r>
            <a:r>
              <a:rPr lang="fi-FI" dirty="0" smtClean="0"/>
              <a:t> ohjelmistoja edullisemmin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Esimerkiksi Adoben ja Microsoftin tuotteita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lvl="2" indent="0">
              <a:buNone/>
            </a:pP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0D4F5D4-B9BE-44F8-96C7-1C557ABCEE05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31</a:t>
            </a:fld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468314" y="2713484"/>
            <a:ext cx="820814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endParaRPr lang="fi-FI" sz="2000" dirty="0"/>
          </a:p>
          <a:p>
            <a:pPr algn="ctr"/>
            <a:r>
              <a:rPr lang="fi-FI" sz="2000" dirty="0">
                <a:hlinkClick r:id="rId2"/>
              </a:rPr>
              <a:t>https://</a:t>
            </a:r>
            <a:r>
              <a:rPr lang="fi-FI" sz="2000" dirty="0" smtClean="0">
                <a:hlinkClick r:id="rId2"/>
              </a:rPr>
              <a:t>inside.aalto.fi/display/ITPK/Lisenssit</a:t>
            </a:r>
            <a:r>
              <a:rPr lang="fi-FI" sz="2000" dirty="0" smtClean="0"/>
              <a:t> </a:t>
            </a:r>
          </a:p>
          <a:p>
            <a:pPr algn="ctr"/>
            <a:endParaRPr lang="fi-FI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6" y="3791596"/>
            <a:ext cx="820814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endParaRPr lang="fi-FI" sz="2000" dirty="0"/>
          </a:p>
          <a:p>
            <a:pPr algn="ctr"/>
            <a:r>
              <a:rPr lang="fi-FI" sz="2000" dirty="0" smtClean="0">
                <a:hlinkClick r:id="rId3"/>
              </a:rPr>
              <a:t>http://aalto.onthehub.com</a:t>
            </a:r>
            <a:r>
              <a:rPr lang="fi-FI" sz="2000" dirty="0" smtClean="0"/>
              <a:t> </a:t>
            </a:r>
          </a:p>
          <a:p>
            <a:pPr algn="ctr"/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3113962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DreamSpark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Microsoft tarjoaa tekniikan korkeakoulujen opiskelijoille joukkoa työkaluja ilmaiseen käyttöön, esimerkiksi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Windows 7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Windows 8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err="1" smtClean="0"/>
              <a:t>Expression</a:t>
            </a:r>
            <a:r>
              <a:rPr lang="fi-FI" dirty="0" smtClean="0"/>
              <a:t> Studio 4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XNA </a:t>
            </a:r>
            <a:r>
              <a:rPr lang="fi-FI" dirty="0" err="1" smtClean="0"/>
              <a:t>Game</a:t>
            </a:r>
            <a:r>
              <a:rPr lang="fi-FI" dirty="0" smtClean="0"/>
              <a:t> Studio 3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0D4F5D4-B9BE-44F8-96C7-1C557ABCEE05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5027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Lisää tietoa?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Aalto IT </a:t>
            </a:r>
            <a:r>
              <a:rPr lang="fi-FI" dirty="0" err="1" smtClean="0"/>
              <a:t>Insidessa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Aalto IT:n keskitetty neuvonta: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>
                <a:hlinkClick r:id="rId2"/>
              </a:rPr>
              <a:t>servicedesk@aalto.fi</a:t>
            </a:r>
            <a:r>
              <a:rPr lang="fi-FI" dirty="0" smtClean="0"/>
              <a:t> 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+358 50 513 2000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Käyntiosoite: </a:t>
            </a:r>
            <a:r>
              <a:rPr lang="fi-FI" dirty="0" err="1" smtClean="0"/>
              <a:t>Otakaari</a:t>
            </a:r>
            <a:r>
              <a:rPr lang="fi-FI" dirty="0" smtClean="0"/>
              <a:t> 1 M, huone Y199, 8-15.45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Koulujen omat pisteet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/>
              <a:t>CHEM: käyntiosoite Kemistintie 1, huone </a:t>
            </a:r>
            <a:r>
              <a:rPr lang="fi-FI" dirty="0" smtClean="0"/>
              <a:t>C147</a:t>
            </a:r>
            <a:endParaRPr lang="fi-FI" dirty="0" smtClean="0"/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ENG</a:t>
            </a:r>
            <a:r>
              <a:rPr lang="fi-FI" dirty="0" smtClean="0"/>
              <a:t>: käyntiosoite </a:t>
            </a:r>
            <a:r>
              <a:rPr lang="fi-FI" dirty="0" err="1" smtClean="0"/>
              <a:t>Otakaari</a:t>
            </a:r>
            <a:r>
              <a:rPr lang="fi-FI" dirty="0" smtClean="0"/>
              <a:t> 4, huone </a:t>
            </a:r>
            <a:r>
              <a:rPr lang="fi-FI" dirty="0" smtClean="0"/>
              <a:t>K338</a:t>
            </a:r>
            <a:endParaRPr lang="fi-FI" dirty="0" smtClean="0"/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SCI: käyntiosoite Konemiehentie 2, huone </a:t>
            </a:r>
            <a:r>
              <a:rPr lang="fi-FI" dirty="0" smtClean="0"/>
              <a:t>B152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ELEC: </a:t>
            </a:r>
            <a:r>
              <a:rPr lang="fi-FI" dirty="0"/>
              <a:t>käyntiosoite </a:t>
            </a:r>
            <a:r>
              <a:rPr lang="fi-FI" dirty="0" err="1" smtClean="0"/>
              <a:t>Otakaari</a:t>
            </a:r>
            <a:r>
              <a:rPr lang="fi-FI" dirty="0" smtClean="0"/>
              <a:t> 5, huone L121</a:t>
            </a:r>
            <a:endParaRPr lang="fi-FI" dirty="0"/>
          </a:p>
          <a:p>
            <a:pPr lvl="2" indent="0"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0D4F5D4-B9BE-44F8-96C7-1C557ABCEE05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0969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Opiskelijan verkkopalvelut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25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Yleiskatsaus verkkopalveluihin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35</a:t>
            </a:fld>
            <a:endParaRPr lang="fi-FI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081447" y="1254841"/>
            <a:ext cx="2620695" cy="28267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b="1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marL="237600" indent="-212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460800" indent="-230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600" i="1" kern="1200">
                <a:solidFill>
                  <a:schemeClr val="tx1"/>
                </a:solidFill>
                <a:latin typeface="Georgia"/>
                <a:ea typeface="ヒラギノ角ゴ Pro W3" charset="-128"/>
                <a:cs typeface="Georgia"/>
              </a:defRPr>
            </a:lvl3pPr>
            <a:lvl4pPr marL="792000" indent="-19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0"/>
              </a:defRPr>
            </a:lvl4pPr>
            <a:lvl5pPr marL="1087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13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 smtClean="0"/>
              <a:t>Vuorovaikutteiset työkalut:</a:t>
            </a:r>
          </a:p>
          <a:p>
            <a:r>
              <a:rPr lang="fi-FI" sz="1600" dirty="0" smtClean="0"/>
              <a:t>Verkko-</a:t>
            </a:r>
            <a:r>
              <a:rPr lang="fi-FI" sz="1600" dirty="0"/>
              <a:t> </a:t>
            </a:r>
            <a:r>
              <a:rPr lang="fi-FI" sz="1600" dirty="0" smtClean="0"/>
              <a:t>ja opetusalustat:</a:t>
            </a:r>
          </a:p>
          <a:p>
            <a:r>
              <a:rPr lang="fi-FI" dirty="0" smtClean="0"/>
              <a:t>Moodle</a:t>
            </a:r>
          </a:p>
          <a:p>
            <a:r>
              <a:rPr lang="fi-FI" dirty="0" err="1" smtClean="0"/>
              <a:t>Rubyric</a:t>
            </a:r>
            <a:endParaRPr lang="fi-FI" dirty="0" smtClean="0"/>
          </a:p>
          <a:p>
            <a:r>
              <a:rPr lang="fi-FI" sz="1600" dirty="0" smtClean="0"/>
              <a:t>Sivustoalustat</a:t>
            </a:r>
            <a:endParaRPr lang="fi-FI" dirty="0" smtClean="0"/>
          </a:p>
          <a:p>
            <a:r>
              <a:rPr lang="fi-FI" dirty="0" smtClean="0"/>
              <a:t>Wikit</a:t>
            </a:r>
          </a:p>
          <a:p>
            <a:r>
              <a:rPr lang="fi-FI" dirty="0" smtClean="0"/>
              <a:t>Blogit</a:t>
            </a:r>
          </a:p>
          <a:p>
            <a:r>
              <a:rPr lang="fi-FI" dirty="0" smtClean="0"/>
              <a:t>Kotisivutila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3059832" y="1265273"/>
            <a:ext cx="2735534" cy="30963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i-FI" sz="1600" dirty="0" smtClean="0"/>
              <a:t>Arkisen työn ja kurssiviestinnän välineet:</a:t>
            </a:r>
          </a:p>
          <a:p>
            <a:r>
              <a:rPr lang="fi-FI" sz="1600" dirty="0" smtClean="0"/>
              <a:t>Opiskelu- ja opetusportaali </a:t>
            </a:r>
            <a:r>
              <a:rPr lang="fi-FI" dirty="0" smtClean="0"/>
              <a:t>Noppa</a:t>
            </a:r>
          </a:p>
          <a:p>
            <a:r>
              <a:rPr lang="fi-FI" sz="1600" dirty="0" smtClean="0"/>
              <a:t>Opiskelijaportaali</a:t>
            </a:r>
            <a:r>
              <a:rPr lang="fi-FI" dirty="0" smtClean="0"/>
              <a:t> </a:t>
            </a:r>
          </a:p>
          <a:p>
            <a:r>
              <a:rPr lang="fi-FI" dirty="0" smtClean="0"/>
              <a:t>Into</a:t>
            </a:r>
          </a:p>
          <a:p>
            <a:r>
              <a:rPr lang="fi-FI" sz="1600" dirty="0" smtClean="0"/>
              <a:t>”Henkilöstön intranet” (paljon hyödyllistä asiaa myös opiskelijalle) </a:t>
            </a:r>
          </a:p>
          <a:p>
            <a:r>
              <a:rPr lang="fi-FI" dirty="0" smtClean="0"/>
              <a:t>Inside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468313" y="1261611"/>
            <a:ext cx="2447503" cy="9478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b="1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1pPr>
            <a:lvl2pPr marL="237600" indent="-212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dk1"/>
                </a:solidFill>
                <a:latin typeface="Georgia"/>
                <a:ea typeface="+mn-ea"/>
                <a:cs typeface="+mn-cs"/>
              </a:defRPr>
            </a:lvl2pPr>
            <a:lvl3pPr marL="460800" indent="-230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600" i="1" kern="1200">
                <a:solidFill>
                  <a:schemeClr val="dk1"/>
                </a:solidFill>
                <a:latin typeface="Georgia"/>
                <a:ea typeface="+mn-ea"/>
                <a:cs typeface="Georgia"/>
              </a:defRPr>
            </a:lvl3pPr>
            <a:lvl4pPr marL="792000" indent="-19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 baseline="0">
                <a:solidFill>
                  <a:schemeClr val="dk1"/>
                </a:solidFill>
                <a:latin typeface="Georgia"/>
                <a:ea typeface="+mn-ea"/>
                <a:cs typeface="+mn-cs"/>
              </a:defRPr>
            </a:lvl4pPr>
            <a:lvl5pPr marL="1087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13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smtClean="0"/>
              <a:t>Virallinen opiskelija- ja opintorekisteri:</a:t>
            </a:r>
          </a:p>
          <a:p>
            <a:r>
              <a:rPr lang="fi-FI" smtClean="0"/>
              <a:t>WebOodi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1453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273807"/>
            <a:ext cx="3671639" cy="996498"/>
          </a:xfrm>
        </p:spPr>
        <p:txBody>
          <a:bodyPr/>
          <a:lstStyle/>
          <a:p>
            <a:r>
              <a:rPr lang="fi-FI" dirty="0" err="1" smtClean="0"/>
              <a:t>WebOodi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36</a:t>
            </a:fld>
            <a:endParaRPr lang="fi-FI"/>
          </a:p>
        </p:txBody>
      </p:sp>
      <p:grpSp>
        <p:nvGrpSpPr>
          <p:cNvPr id="7" name="Group 6"/>
          <p:cNvGrpSpPr/>
          <p:nvPr/>
        </p:nvGrpSpPr>
        <p:grpSpPr>
          <a:xfrm>
            <a:off x="542957" y="83295"/>
            <a:ext cx="8144063" cy="4718421"/>
            <a:chOff x="85700" y="1196751"/>
            <a:chExt cx="8144063" cy="4718421"/>
          </a:xfrm>
        </p:grpSpPr>
        <p:grpSp>
          <p:nvGrpSpPr>
            <p:cNvPr id="8" name="Group 7"/>
            <p:cNvGrpSpPr/>
            <p:nvPr/>
          </p:nvGrpSpPr>
          <p:grpSpPr>
            <a:xfrm>
              <a:off x="1689406" y="2217946"/>
              <a:ext cx="3179427" cy="433402"/>
              <a:chOff x="1689406" y="2217946"/>
              <a:chExt cx="3179427" cy="433402"/>
            </a:xfrm>
          </p:grpSpPr>
          <p:sp>
            <p:nvSpPr>
              <p:cNvPr id="19" name="Right Brace 18"/>
              <p:cNvSpPr/>
              <p:nvPr/>
            </p:nvSpPr>
            <p:spPr>
              <a:xfrm>
                <a:off x="1689406" y="2217946"/>
                <a:ext cx="337105" cy="433402"/>
              </a:xfrm>
              <a:prstGeom prst="rightBrac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i-FI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165849" y="2256832"/>
                <a:ext cx="27029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fi-FI" sz="1600" dirty="0" smtClean="0"/>
                  <a:t>Kurssien ja opetuksen haku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828744" y="2500768"/>
              <a:ext cx="4572000" cy="8617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fi-FI" dirty="0" smtClean="0"/>
                <a:t>	</a:t>
              </a:r>
              <a:r>
                <a:rPr lang="fi-FI" sz="1600" dirty="0" smtClean="0"/>
                <a:t>Omat suunnitellut opinnot, ilmoittautumiset, suoritukset ja suoritusotteen tilaus sähköpostiin.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71781" y="3615760"/>
              <a:ext cx="63579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fi-FI" dirty="0" smtClean="0"/>
                <a:t>	</a:t>
              </a:r>
              <a:r>
                <a:rPr lang="fi-FI" sz="1600" dirty="0" smtClean="0"/>
                <a:t>Omien yhteystietojen ja niiden luovutusehtojen muuttaminen</a:t>
              </a: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00" y="1196751"/>
              <a:ext cx="1581042" cy="4718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/>
            <p:cNvGrpSpPr/>
            <p:nvPr/>
          </p:nvGrpSpPr>
          <p:grpSpPr>
            <a:xfrm>
              <a:off x="1008981" y="3293585"/>
              <a:ext cx="4705426" cy="338554"/>
              <a:chOff x="1008981" y="3293585"/>
              <a:chExt cx="4705426" cy="33855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240379" y="3293585"/>
                <a:ext cx="34740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fi-FI" sz="1600" dirty="0" smtClean="0"/>
                  <a:t>Henkilökohtainen opintosuunnitelma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rot="10800000">
                <a:off x="1008981" y="3459389"/>
                <a:ext cx="1285884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/>
            <p:cNvSpPr/>
            <p:nvPr/>
          </p:nvSpPr>
          <p:spPr>
            <a:xfrm>
              <a:off x="2222793" y="3881087"/>
              <a:ext cx="26460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fi-FI" sz="1600" dirty="0" smtClean="0"/>
                <a:t>Kurssien palautekyselyt 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023800" y="4719184"/>
              <a:ext cx="3140488" cy="338554"/>
              <a:chOff x="1023800" y="4719184"/>
              <a:chExt cx="3140488" cy="3385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294865" y="4719184"/>
                <a:ext cx="186942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fi-FI" sz="1600" dirty="0" smtClean="0"/>
                  <a:t>Kirjautuminen ulos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rot="10800000">
                <a:off x="1023800" y="4885079"/>
                <a:ext cx="1285884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/>
          <p:cNvSpPr txBox="1"/>
          <p:nvPr/>
        </p:nvSpPr>
        <p:spPr>
          <a:xfrm>
            <a:off x="5402778" y="432663"/>
            <a:ext cx="30963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400" b="1" dirty="0" smtClean="0"/>
              <a:t>https://oodi.aalto.fi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624589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648171"/>
          </a:xfrm>
        </p:spPr>
        <p:txBody>
          <a:bodyPr/>
          <a:lstStyle/>
          <a:p>
            <a:r>
              <a:rPr lang="fi-FI" dirty="0" err="1" smtClean="0"/>
              <a:t>WebOodin</a:t>
            </a:r>
            <a:r>
              <a:rPr lang="fi-FI" dirty="0" smtClean="0"/>
              <a:t> käyttö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913284"/>
            <a:ext cx="8207374" cy="3684410"/>
          </a:xfrm>
        </p:spPr>
        <p:txBody>
          <a:bodyPr/>
          <a:lstStyle/>
          <a:p>
            <a:r>
              <a:rPr lang="fi-FI" dirty="0" smtClean="0"/>
              <a:t>HUOM! Kurssitunnus </a:t>
            </a:r>
            <a:r>
              <a:rPr lang="fi-FI" dirty="0">
                <a:latin typeface="Calibri"/>
              </a:rPr>
              <a:t>→</a:t>
            </a:r>
            <a:r>
              <a:rPr lang="fi-FI" dirty="0"/>
              <a:t> Kurssikuvaus </a:t>
            </a:r>
          </a:p>
          <a:p>
            <a:pPr lvl="1">
              <a:buNone/>
            </a:pPr>
            <a:r>
              <a:rPr lang="fi-FI" dirty="0"/>
              <a:t>			</a:t>
            </a:r>
            <a:r>
              <a:rPr lang="fi-FI" dirty="0" smtClean="0"/>
              <a:t> </a:t>
            </a:r>
            <a:r>
              <a:rPr lang="fi-FI" sz="2100" b="1" dirty="0" smtClean="0">
                <a:latin typeface="+mj-lt"/>
              </a:rPr>
              <a:t>Kurssin </a:t>
            </a:r>
            <a:r>
              <a:rPr lang="fi-FI" sz="2100" b="1" dirty="0">
                <a:latin typeface="+mj-lt"/>
              </a:rPr>
              <a:t>nimi  → Opetustapahtuma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Ilmoittautuminen kursseille, tentteihin, harjoitusryhmiin.. </a:t>
            </a:r>
          </a:p>
          <a:p>
            <a:pPr lvl="2"/>
            <a:r>
              <a:rPr lang="fi-FI" dirty="0" smtClean="0"/>
              <a:t>Tentti on erillinen opetustapahtuma omalla välilehdellään</a:t>
            </a:r>
          </a:p>
          <a:p>
            <a:pPr lvl="2"/>
            <a:r>
              <a:rPr lang="fi-FI" dirty="0" smtClean="0"/>
              <a:t>Tentit </a:t>
            </a:r>
            <a:r>
              <a:rPr lang="fi-FI" dirty="0"/>
              <a:t>näkyvät lukuvuosittain (muut lukukausittain)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Omien </a:t>
            </a:r>
            <a:r>
              <a:rPr lang="fi-FI" dirty="0"/>
              <a:t>suoritusten tarkistaminen + epävirallisen suoritusotteen tilaaminen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Omat yhteystiedot ja </a:t>
            </a:r>
            <a:r>
              <a:rPr lang="fi-FI" dirty="0" smtClean="0"/>
              <a:t>niiden luovutusehdot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Kurssipalautejärjestelmä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775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Noppa-portaali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Työkalu päivittäiseen kurssityöskentelyyn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Kurssien WWW-sivustot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Kirjaudu sisään, </a:t>
            </a:r>
            <a:r>
              <a:rPr lang="fi-FI" dirty="0" smtClean="0"/>
              <a:t>niin saat </a:t>
            </a:r>
            <a:r>
              <a:rPr lang="fi-FI" dirty="0"/>
              <a:t>täyden hyödyn palvelusta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Jokaisella käyttäjällä personoitu etusivu</a:t>
            </a:r>
          </a:p>
          <a:p>
            <a:pPr lvl="2"/>
            <a:r>
              <a:rPr lang="fi-FI" dirty="0"/>
              <a:t>Omien kurssien ajankohtaiset uutiset ja tapahtumat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Kurssiuutiset tulevat </a:t>
            </a:r>
            <a:r>
              <a:rPr lang="fi-FI" dirty="0"/>
              <a:t>oletuksena sähköpostiisi, jos et käy muokkaamassa </a:t>
            </a:r>
            <a:r>
              <a:rPr lang="fi-FI" dirty="0" smtClean="0"/>
              <a:t>asetusta → hyvä tapa pysyä ajan tasalla</a:t>
            </a:r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38</a:t>
            </a:fld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4788024" y="265113"/>
            <a:ext cx="30963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400" b="1" dirty="0" smtClean="0"/>
              <a:t>https://noppa.aalto.fi</a:t>
            </a:r>
            <a:endParaRPr lang="fi-FI" sz="2400" b="1" dirty="0"/>
          </a:p>
        </p:txBody>
      </p:sp>
      <p:sp>
        <p:nvSpPr>
          <p:cNvPr id="7" name="Right Arrow 6"/>
          <p:cNvSpPr/>
          <p:nvPr/>
        </p:nvSpPr>
        <p:spPr>
          <a:xfrm>
            <a:off x="4139952" y="3649588"/>
            <a:ext cx="978408" cy="484632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313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Into-opiskelijakanava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97672" y="1937525"/>
            <a:ext cx="8207374" cy="37956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Opiskelijan portaali opiskeluun sekä yliopistoon ja sen palveluihin liittyvään tietoon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Tiedot jaettu </a:t>
            </a:r>
            <a:r>
              <a:rPr lang="fi-FI" i="1" dirty="0"/>
              <a:t>sivustoihin</a:t>
            </a:r>
            <a:r>
              <a:rPr lang="fi-FI" dirty="0"/>
              <a:t>, joita voi merkitä </a:t>
            </a:r>
            <a:r>
              <a:rPr lang="fi-FI" i="1" dirty="0"/>
              <a:t>suosikeiksi</a:t>
            </a:r>
            <a:endParaRPr lang="fi-FI" dirty="0"/>
          </a:p>
          <a:p>
            <a:pPr lvl="2"/>
            <a:r>
              <a:rPr lang="fi-FI" dirty="0" smtClean="0"/>
              <a:t>Korkeakoulut, pääaineet, ...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Kirjautumalla </a:t>
            </a:r>
            <a:r>
              <a:rPr lang="fi-FI" dirty="0"/>
              <a:t>sisään saa täyden hyödyn</a:t>
            </a:r>
          </a:p>
          <a:p>
            <a:pPr lvl="1"/>
            <a:r>
              <a:rPr lang="fi-FI" sz="2100" b="1" dirty="0">
                <a:latin typeface="+mj-lt"/>
              </a:rPr>
              <a:t>Oma Into </a:t>
            </a:r>
            <a:r>
              <a:rPr lang="fi-FI" sz="2100" b="1" dirty="0" smtClean="0">
                <a:latin typeface="+mj-lt"/>
              </a:rPr>
              <a:t>-sivulla </a:t>
            </a:r>
            <a:r>
              <a:rPr lang="fi-FI" sz="2100" b="1" dirty="0">
                <a:latin typeface="+mj-lt"/>
              </a:rPr>
              <a:t>näkyy suosikeiksi valittujen sivustojen uutiset koostettuna → helppo seurata itseä kiinnostavia ajankohtaisia asioita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39</a:t>
            </a:fld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5436096" y="277881"/>
            <a:ext cx="30963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400" b="1" dirty="0" smtClean="0"/>
              <a:t>https://into.aalto.fi</a:t>
            </a:r>
            <a:endParaRPr lang="fi-FI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0105"/>
            <a:ext cx="7344816" cy="113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04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Tietotekniikka Aalto-yliopistossa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7004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Aalto Inside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Henkilökunnalle suunnattu </a:t>
            </a:r>
            <a:r>
              <a:rPr lang="fi-FI" dirty="0" smtClean="0"/>
              <a:t>intranet, mutta sisältää paljon myös opiskelijoille hyödyllistä asiaa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Myös opiskelijat pääsevät </a:t>
            </a:r>
            <a:r>
              <a:rPr lang="fi-FI" dirty="0" smtClean="0"/>
              <a:t>kirjautumaan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Toisinaan </a:t>
            </a:r>
            <a:r>
              <a:rPr lang="fi-FI" dirty="0"/>
              <a:t>lisätietolinkit </a:t>
            </a:r>
            <a:r>
              <a:rPr lang="fi-FI" dirty="0" err="1"/>
              <a:t>Intossa</a:t>
            </a:r>
            <a:r>
              <a:rPr lang="fi-FI" dirty="0"/>
              <a:t> vievät </a:t>
            </a:r>
            <a:r>
              <a:rPr lang="fi-FI" dirty="0" err="1" smtClean="0"/>
              <a:t>Insideen</a:t>
            </a:r>
            <a:endParaRPr lang="fi-FI" dirty="0" smtClean="0"/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Jos on kiinnostunut esim. koulun hallinnosta tai strategiasta, </a:t>
            </a:r>
            <a:r>
              <a:rPr lang="fi-FI" dirty="0" err="1" smtClean="0"/>
              <a:t>Insidesta</a:t>
            </a:r>
            <a:r>
              <a:rPr lang="fi-FI" dirty="0" smtClean="0"/>
              <a:t> löytyy tietoa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40</a:t>
            </a:fld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755576" y="3491883"/>
            <a:ext cx="7416054" cy="1107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/>
              <a:t>HUOM. Aalto IT:n Inside-sivuilla on tietoa ja IT-ohjeita, joista on hyötyä myös opiskelijoille</a:t>
            </a:r>
            <a:endParaRPr lang="fi-FI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i="1" dirty="0" smtClean="0">
                <a:latin typeface="Georgia" panose="02040502050405020303" pitchFamily="18" charset="0"/>
              </a:rPr>
              <a:t>Jos jokin IT-käytäntöihin liittyvä asia on epäselvä, kannattaa vastausta etsiä </a:t>
            </a:r>
            <a:r>
              <a:rPr lang="fi-FI" sz="1600" i="1" dirty="0" err="1" smtClean="0">
                <a:latin typeface="Georgia" panose="02040502050405020303" pitchFamily="18" charset="0"/>
              </a:rPr>
              <a:t>Insidesta</a:t>
            </a:r>
            <a:r>
              <a:rPr lang="fi-FI" sz="1600" i="1" dirty="0" smtClean="0">
                <a:latin typeface="Georgia" panose="02040502050405020303" pitchFamily="18" charset="0"/>
              </a:rPr>
              <a:t>: </a:t>
            </a:r>
            <a:r>
              <a:rPr lang="fi-FI" sz="1600" i="1" dirty="0">
                <a:latin typeface="Georgia" panose="02040502050405020303" pitchFamily="18" charset="0"/>
                <a:hlinkClick r:id="rId2"/>
              </a:rPr>
              <a:t>https://</a:t>
            </a:r>
            <a:r>
              <a:rPr lang="fi-FI" sz="1600" i="1" dirty="0" smtClean="0">
                <a:latin typeface="Georgia" panose="02040502050405020303" pitchFamily="18" charset="0"/>
                <a:hlinkClick r:id="rId2"/>
              </a:rPr>
              <a:t>inside.aalto.fi/display/ITPK/Etusivu</a:t>
            </a:r>
            <a:r>
              <a:rPr lang="fi-FI" sz="1600" i="1" dirty="0" smtClean="0">
                <a:latin typeface="Georgia" panose="02040502050405020303" pitchFamily="18" charset="0"/>
              </a:rPr>
              <a:t> </a:t>
            </a:r>
            <a:endParaRPr lang="fi-FI" sz="16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87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Wiki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Verkkosivusto, jonka sisältöä käyttäjät voivat muokata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Yhteisöllisen kirjoittamisen työkalu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Erilaisia </a:t>
            </a:r>
            <a:r>
              <a:rPr lang="fi-FI" dirty="0" err="1"/>
              <a:t>wikejä</a:t>
            </a:r>
            <a:r>
              <a:rPr lang="fi-FI" dirty="0"/>
              <a:t> (Wikipedia, yritysten sisäisiä </a:t>
            </a:r>
            <a:r>
              <a:rPr lang="fi-FI" dirty="0" err="1"/>
              <a:t>wikejä</a:t>
            </a:r>
            <a:r>
              <a:rPr lang="fi-FI" dirty="0"/>
              <a:t>, </a:t>
            </a:r>
            <a:r>
              <a:rPr lang="fi-FI" dirty="0" err="1"/>
              <a:t>kurssiwikejä</a:t>
            </a:r>
            <a:r>
              <a:rPr lang="fi-FI" dirty="0"/>
              <a:t>, </a:t>
            </a:r>
            <a:r>
              <a:rPr lang="fi-FI" dirty="0" err="1"/>
              <a:t>harrastuswikejä</a:t>
            </a:r>
            <a:r>
              <a:rPr lang="fi-FI" dirty="0"/>
              <a:t>...)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Yhteisiä </a:t>
            </a:r>
            <a:r>
              <a:rPr lang="fi-FI" dirty="0" smtClean="0"/>
              <a:t>piirteitä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Avoimuus</a:t>
            </a:r>
            <a:r>
              <a:rPr lang="fi-FI" dirty="0"/>
              <a:t>: voidaan yleensä tarvittaessa </a:t>
            </a:r>
            <a:r>
              <a:rPr lang="fi-FI" dirty="0" smtClean="0"/>
              <a:t>rajata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Yhteisöllisyys</a:t>
            </a:r>
            <a:r>
              <a:rPr lang="fi-FI" dirty="0"/>
              <a:t>: sisällöllä on useita </a:t>
            </a:r>
            <a:r>
              <a:rPr lang="fi-FI" dirty="0" smtClean="0"/>
              <a:t>tekijöitä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Yksinkertaisuus</a:t>
            </a:r>
            <a:r>
              <a:rPr lang="fi-FI" dirty="0"/>
              <a:t>: ei tarvita erillisiä ohjelmia tai </a:t>
            </a:r>
            <a:r>
              <a:rPr lang="fi-FI" dirty="0" smtClean="0"/>
              <a:t>erityistaitoja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Verkostomaisuus</a:t>
            </a:r>
            <a:r>
              <a:rPr lang="fi-FI" dirty="0"/>
              <a:t>: uusien sivujen luominen ja linkittäminen on helppoa.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6330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Aalto-wikit: huomioitavaa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Kirjaudu sisään käyttäessäsi palvelua</a:t>
            </a:r>
          </a:p>
          <a:p>
            <a:pPr lvl="2"/>
            <a:r>
              <a:rPr lang="fi-FI" dirty="0"/>
              <a:t>Monet wiki-sivustot näkyvät vain kirjautuneille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Dashboard-aloitussivu</a:t>
            </a:r>
            <a:endParaRPr lang="fi-FI" dirty="0"/>
          </a:p>
          <a:p>
            <a:pPr lvl="2"/>
            <a:r>
              <a:rPr lang="fi-FI" dirty="0"/>
              <a:t>Alueet, joihin sinulla on lukuoikeus</a:t>
            </a:r>
          </a:p>
          <a:p>
            <a:pPr lvl="2"/>
            <a:r>
              <a:rPr lang="fi-FI" dirty="0"/>
              <a:t>Alueita paljon → merkkaa suosikit My –välilehdelle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Sivustojen luku- ja muokkausoikeuksia voi säädellä</a:t>
            </a:r>
          </a:p>
          <a:p>
            <a:pPr lvl="2"/>
            <a:r>
              <a:rPr lang="fi-FI" dirty="0"/>
              <a:t>Oikeuksia voi antaa yksittäisille käyttäjille tai ryhmille</a:t>
            </a:r>
          </a:p>
          <a:p>
            <a:pPr lvl="2"/>
            <a:r>
              <a:rPr lang="fi-FI" dirty="0"/>
              <a:t>Ryhmiä esim. </a:t>
            </a:r>
            <a:r>
              <a:rPr lang="fi-FI" dirty="0" err="1"/>
              <a:t>aalto_users</a:t>
            </a:r>
            <a:r>
              <a:rPr lang="fi-FI" dirty="0"/>
              <a:t>, </a:t>
            </a:r>
            <a:r>
              <a:rPr lang="fi-FI" dirty="0" err="1"/>
              <a:t>aalto_students</a:t>
            </a:r>
            <a:endParaRPr lang="fi-FI" dirty="0"/>
          </a:p>
          <a:p>
            <a:pPr lvl="2"/>
            <a:r>
              <a:rPr lang="fi-FI" dirty="0"/>
              <a:t>Ryhmiä voi myös luoda itse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6334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AaltoWiki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Opettajat voivat perustaa </a:t>
            </a:r>
            <a:r>
              <a:rPr lang="fi-FI" dirty="0" err="1"/>
              <a:t>wikejä</a:t>
            </a:r>
            <a:endParaRPr lang="fi-FI" dirty="0"/>
          </a:p>
          <a:p>
            <a:pPr lvl="2"/>
            <a:r>
              <a:rPr lang="fi-FI" dirty="0"/>
              <a:t>Esim. kurssiwiki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Osa materiaaleista täysin avoimia, osaan materiaaleista lukuoikeuskin vain pienryhmällä</a:t>
            </a:r>
          </a:p>
          <a:p>
            <a:pPr lvl="2"/>
            <a:r>
              <a:rPr lang="fi-FI" dirty="0"/>
              <a:t>Pienryhmä voi olla esim. </a:t>
            </a:r>
            <a:r>
              <a:rPr lang="fi-FI" dirty="0" err="1"/>
              <a:t>tietyn</a:t>
            </a:r>
            <a:r>
              <a:rPr lang="fi-FI" dirty="0"/>
              <a:t> kurssin opiskelijat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43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4283968" y="288612"/>
            <a:ext cx="30963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400" b="1" dirty="0" smtClean="0"/>
              <a:t>https://wiki.aalto.fi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30376223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StudentWiki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Opiskelijat voivat itse perustaa </a:t>
            </a:r>
            <a:r>
              <a:rPr lang="fi-FI" dirty="0" err="1"/>
              <a:t>wikejä</a:t>
            </a:r>
            <a:endParaRPr lang="fi-FI" dirty="0"/>
          </a:p>
          <a:p>
            <a:pPr lvl="2"/>
            <a:r>
              <a:rPr lang="fi-FI" dirty="0"/>
              <a:t>Esim. ryhmätyöskentely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Ryhmätyöwikejä</a:t>
            </a:r>
            <a:r>
              <a:rPr lang="fi-FI" dirty="0"/>
              <a:t> säilytetään oletuksena kaksi vuotta; lisäaikaa saa pyytämällä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Opettele materiaalin oikeuksien rajaaminen</a:t>
            </a:r>
          </a:p>
          <a:p>
            <a:pPr lvl="2"/>
            <a:r>
              <a:rPr lang="fi-FI" dirty="0"/>
              <a:t>Kannattaa perustaa ryhmä, johon lisää haluamansa henkilöt, ja sitten muokata oikeuksia ko. ryhmälle; ei tarvitse muokata oikeuksia joka henkilölle erikseen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44</a:t>
            </a:fld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4283968" y="288612"/>
            <a:ext cx="403244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400" b="1" dirty="0" smtClean="0"/>
              <a:t>https://studentwiki.aalto.fi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2569876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Aalto-blogit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Jokaisella aaltolaisella (opiskelijat, opettajat, muu henkilökunta) on oikeus luoda blogeja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Opiskelijat voivat käyttää blogia esimerkiksi:</a:t>
            </a:r>
          </a:p>
          <a:p>
            <a:pPr lvl="2"/>
            <a:r>
              <a:rPr lang="fi-FI" dirty="0"/>
              <a:t>ryhmätyövälineenä</a:t>
            </a:r>
          </a:p>
          <a:p>
            <a:pPr lvl="2"/>
            <a:r>
              <a:rPr lang="fi-FI" dirty="0"/>
              <a:t>oppimispäiväkirjan alustana</a:t>
            </a:r>
          </a:p>
          <a:p>
            <a:pPr lvl="2"/>
            <a:r>
              <a:rPr lang="fi-FI" dirty="0"/>
              <a:t>portfoliona</a:t>
            </a:r>
          </a:p>
          <a:p>
            <a:pPr lvl="2"/>
            <a:r>
              <a:rPr lang="fi-FI" dirty="0"/>
              <a:t>harrastusryhmän/killan esittelyyn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45</a:t>
            </a:fld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4283968" y="288612"/>
            <a:ext cx="403244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400" b="1" dirty="0" smtClean="0"/>
              <a:t>https://blogs.aalto.fi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27038861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Kotisivutila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Aalto tarjoaa opiskelijoille henkilökohtaista kotisivutilaa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Tilaa ei saa tarjota kolmannen osapuolen käyttöön, eli sinne ei voi esimerkiksi perustaa yhdistyksen kotisivuja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Selvästi poliittisen ja uskonnollisen materiaalin jakaminen kotisivutilan kautta on kielletty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URL on muotoa </a:t>
            </a:r>
            <a:r>
              <a:rPr lang="fi-FI" dirty="0" smtClean="0">
                <a:solidFill>
                  <a:schemeClr val="accent3"/>
                </a:solidFill>
              </a:rPr>
              <a:t>http://users.aalto.fi/aaltotunnus</a:t>
            </a:r>
            <a:endParaRPr lang="fi-FI" dirty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Lisää tietoa: </a:t>
            </a:r>
            <a:r>
              <a:rPr lang="fi-FI" i="1" dirty="0" smtClean="0">
                <a:hlinkClick r:id="rId2"/>
              </a:rPr>
              <a:t>http://users.aalto.fi</a:t>
            </a:r>
            <a:r>
              <a:rPr lang="fi-FI" i="1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6884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Kirjaston tietokantojen käyttö kotoa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9082" y="2137420"/>
            <a:ext cx="8207374" cy="504056"/>
          </a:xfrm>
        </p:spPr>
        <p:txBody>
          <a:bodyPr/>
          <a:lstStyle/>
          <a:p>
            <a:pPr algn="ctr"/>
            <a:r>
              <a:rPr lang="fi-FI" sz="2800" dirty="0" smtClean="0">
                <a:solidFill>
                  <a:schemeClr val="accent2">
                    <a:lumMod val="75000"/>
                  </a:schemeClr>
                </a:solidFill>
              </a:rPr>
              <a:t>http://www.nelliportaali.fi</a:t>
            </a:r>
            <a:endParaRPr lang="fi-FI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80866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Muita palveluja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>
                <a:hlinkClick r:id="rId2"/>
              </a:rPr>
              <a:t>https://filesender.funet.fi/</a:t>
            </a:r>
            <a:endParaRPr lang="fi-FI" dirty="0" smtClean="0"/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Tiedostojen siirto ja jakaminen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>
                <a:hlinkClick r:id="rId3"/>
              </a:rPr>
              <a:t>https://people.aalto.fi</a:t>
            </a:r>
            <a:endParaRPr lang="fi-FI" dirty="0" smtClean="0"/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Verkostoitumista, kontakteja, aaltolaisten yhteystietoja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Aalto </a:t>
            </a:r>
            <a:r>
              <a:rPr lang="fi-FI" dirty="0" err="1" smtClean="0"/>
              <a:t>CareerWeb</a:t>
            </a:r>
            <a:r>
              <a:rPr lang="fi-FI" dirty="0" smtClean="0"/>
              <a:t> – sähköinen ilmoitustaulu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Aalto-yliopiston ura- ja rekrytointipalveluiden ylläpitämä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Avoimia työpaikkoja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>
                <a:hlinkClick r:id="rId4"/>
              </a:rPr>
              <a:t>https://pilvi.aalto.fi</a:t>
            </a:r>
            <a:r>
              <a:rPr lang="fi-FI" dirty="0" smtClean="0"/>
              <a:t> 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Paljon tietoa erilaisista Aallon ja yhteistyökumppaneiden verkkopalveluista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6849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Sähköposti Aallossa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843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IT-palvelut Otaniemessä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0D4F5D4-B9BE-44F8-96C7-1C557ABCEE05}" type="datetime1">
              <a:rPr lang="fi-FI" smtClean="0"/>
              <a:pPr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3342AF8-94BF-6340-B60E-A8C5E9F87F01}" type="slidenum">
              <a:rPr lang="fi-FI" smtClean="0"/>
              <a:pPr/>
              <a:t>5</a:t>
            </a:fld>
            <a:endParaRPr lang="fi-FI"/>
          </a:p>
        </p:txBody>
      </p:sp>
      <p:graphicFrame>
        <p:nvGraphicFramePr>
          <p:cNvPr id="35" name="Content Placeholder 3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96671279"/>
              </p:ext>
            </p:extLst>
          </p:nvPr>
        </p:nvGraphicFramePr>
        <p:xfrm>
          <a:off x="468313" y="985838"/>
          <a:ext cx="8207376" cy="3873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9391"/>
                <a:gridCol w="6767985"/>
              </a:tblGrid>
              <a:tr h="86355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Aalto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 smtClean="0"/>
                        <a:t>Tuottaa</a:t>
                      </a:r>
                      <a:r>
                        <a:rPr lang="fi-FI" baseline="0" dirty="0" smtClean="0"/>
                        <a:t> keskitetysti Aallon tarvitsemia tietotekniikkapalveluita</a:t>
                      </a:r>
                      <a:endParaRPr lang="fi-FI" dirty="0" smtClean="0"/>
                    </a:p>
                  </a:txBody>
                  <a:tcPr/>
                </a:tc>
              </a:tr>
              <a:tr h="917692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Laitosten</a:t>
                      </a:r>
                      <a:r>
                        <a:rPr lang="fi-FI" baseline="0" dirty="0" smtClean="0"/>
                        <a:t> omat tietokoneluokat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baseline="0" dirty="0" smtClean="0"/>
                        <a:t>Eri alojen vaatimat erityisohjelmistot (osittain Aalto IT:n ylläpitämiä), esim. Niksulan ylläpitämät luokat T-talolla</a:t>
                      </a:r>
                      <a:endParaRPr lang="fi-FI" dirty="0"/>
                    </a:p>
                  </a:txBody>
                  <a:tcPr/>
                </a:tc>
              </a:tr>
              <a:tr h="903666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Aalto-yliopiston ylioppilaskunta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 smtClean="0"/>
                        <a:t>Teekkarikylässä kotiverkko</a:t>
                      </a:r>
                      <a:r>
                        <a:rPr lang="fi-FI" baseline="0" dirty="0" smtClean="0"/>
                        <a:t> Trinet, http://verkko.ayy.fi</a:t>
                      </a:r>
                      <a:endParaRPr lang="fi-FI" dirty="0"/>
                    </a:p>
                  </a:txBody>
                  <a:tcPr/>
                </a:tc>
              </a:tr>
              <a:tr h="95397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CSC -</a:t>
                      </a:r>
                      <a:r>
                        <a:rPr lang="fi-FI" baseline="0" dirty="0" smtClean="0"/>
                        <a:t> IT Center for Science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baseline="0" dirty="0" smtClean="0"/>
                        <a:t>Funet (Finnish University and research NETwork yhdistää yliopistot, AMK:t ja tutkimuslaitokset toisiinsa, kansainvälisiin tutkimusverkkoihin sekä nettiin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1" y="1129308"/>
            <a:ext cx="892464" cy="632162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685657" y="1950579"/>
            <a:ext cx="1006024" cy="618890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26" y="2929508"/>
            <a:ext cx="719039" cy="719039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636302" y="3887487"/>
            <a:ext cx="1055379" cy="648072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696713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Sähköpostin sääntöjä Aallossa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6498" y="913284"/>
            <a:ext cx="8207374" cy="382842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000" dirty="0"/>
              <a:t>Käytä opiskeluun liittyen yliopiston </a:t>
            </a:r>
            <a:r>
              <a:rPr lang="fi-FI" sz="2000" dirty="0" smtClean="0"/>
              <a:t>sähköpostiosoitetta</a:t>
            </a:r>
            <a:endParaRPr lang="fi-FI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000" dirty="0"/>
              <a:t>Voit käyttää osoitetta yksityisiin </a:t>
            </a:r>
            <a:r>
              <a:rPr lang="fi-FI" sz="2000" dirty="0" smtClean="0"/>
              <a:t>tarkoituksiin </a:t>
            </a:r>
            <a:r>
              <a:rPr lang="fi-FI" sz="2000" dirty="0"/>
              <a:t>- harkiten (poliittinen ja kaupallinen toiminta kielletty)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000" dirty="0"/>
              <a:t>Huomioi myös </a:t>
            </a:r>
            <a:r>
              <a:rPr lang="fi-FI" sz="2000" dirty="0" smtClean="0"/>
              <a:t>lait</a:t>
            </a:r>
          </a:p>
          <a:p>
            <a:pPr marL="918000" lvl="2" indent="-457200">
              <a:buFont typeface="Arial" panose="020B0604020202020204" pitchFamily="34" charset="0"/>
              <a:buChar char="•"/>
            </a:pPr>
            <a:r>
              <a:rPr lang="fi-FI" dirty="0" smtClean="0"/>
              <a:t>Viestintäsalaisuus </a:t>
            </a:r>
            <a:r>
              <a:rPr lang="fi-FI" dirty="0"/>
              <a:t>(sähköisen viestinnän </a:t>
            </a:r>
            <a:r>
              <a:rPr lang="fi-FI" dirty="0" smtClean="0"/>
              <a:t>tietosuojalaki)</a:t>
            </a:r>
          </a:p>
          <a:p>
            <a:pPr marL="918000" lvl="2" indent="-457200">
              <a:buFont typeface="Arial" panose="020B0604020202020204" pitchFamily="34" charset="0"/>
              <a:buChar char="•"/>
            </a:pPr>
            <a:r>
              <a:rPr lang="fi-FI" dirty="0" smtClean="0"/>
              <a:t>Henkilötietojen </a:t>
            </a:r>
            <a:r>
              <a:rPr lang="fi-FI" dirty="0"/>
              <a:t>suoja (henkilötietolaki</a:t>
            </a:r>
            <a:r>
              <a:rPr lang="fi-FI" dirty="0" smtClean="0"/>
              <a:t>)</a:t>
            </a:r>
          </a:p>
          <a:p>
            <a:pPr marL="918000" lvl="2" indent="-457200">
              <a:buFont typeface="Arial" panose="020B0604020202020204" pitchFamily="34" charset="0"/>
              <a:buChar char="•"/>
            </a:pPr>
            <a:r>
              <a:rPr lang="fi-FI" dirty="0" smtClean="0"/>
              <a:t>... </a:t>
            </a:r>
            <a:r>
              <a:rPr lang="fi-FI" dirty="0"/>
              <a:t>(tekijänoikeudet, rasismi, sukupuolisiveellisyys, haittaohjelmat, mainosviestit ilman lupaa)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000" dirty="0"/>
              <a:t>Voit kieltää yliopistoa julkaisemasta sähköpostiosoitettasi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000" dirty="0" smtClean="0"/>
              <a:t>Älä käytä Aalto-salasanaasi ulkopuolisissa sähköpostipalveluissa (tai missään muualla)</a:t>
            </a:r>
            <a:endParaRPr lang="fi-FI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000" dirty="0" smtClean="0"/>
              <a:t>Sähköpostin käyttöoikeus päättyy samalla kuin opintosikin</a:t>
            </a:r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02168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Sähköpostiohjelmistot Aallossa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51</a:t>
            </a:fld>
            <a:endParaRPr lang="fi-FI"/>
          </a:p>
        </p:txBody>
      </p:sp>
      <p:grpSp>
        <p:nvGrpSpPr>
          <p:cNvPr id="6" name="Group 5"/>
          <p:cNvGrpSpPr/>
          <p:nvPr/>
        </p:nvGrpSpPr>
        <p:grpSpPr>
          <a:xfrm>
            <a:off x="1900361" y="1253620"/>
            <a:ext cx="4700478" cy="3456384"/>
            <a:chOff x="1835696" y="2420888"/>
            <a:chExt cx="5256584" cy="370766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835696" y="2420888"/>
              <a:ext cx="5256584" cy="3707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4742121" y="3391533"/>
              <a:ext cx="20381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800" b="1" dirty="0" smtClean="0"/>
                <a:t>Thunderbird</a:t>
              </a:r>
              <a:endParaRPr lang="fi-FI" sz="2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37062" y="2833772"/>
              <a:ext cx="13901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800" b="1" dirty="0" smtClean="0"/>
                <a:t>Outlook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63988" y="4983019"/>
              <a:ext cx="22433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800" b="1" dirty="0" smtClean="0"/>
                <a:t>OWA</a:t>
              </a:r>
              <a:br>
                <a:rPr lang="fi-FI" sz="2800" b="1" dirty="0" smtClean="0"/>
              </a:br>
              <a:r>
                <a:rPr lang="fi-FI" sz="2000" dirty="0" smtClean="0"/>
                <a:t>(Outlook Web App)</a:t>
              </a:r>
              <a:endParaRPr lang="fi-FI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2396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Windowsissa: Outlook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1380" y="841276"/>
            <a:ext cx="8207374" cy="33243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Osa Microsoft Office -pakettia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52</a:t>
            </a:fld>
            <a:endParaRPr lang="fi-FI"/>
          </a:p>
        </p:txBody>
      </p:sp>
      <p:pic>
        <p:nvPicPr>
          <p:cNvPr id="6" name="Picture 5" descr="Inbox - kaisa.pohjonen@aalto.fi - Microsoft Outloo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9537"/>
            <a:ext cx="6211175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5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081" y="275440"/>
            <a:ext cx="8207375" cy="996498"/>
          </a:xfrm>
        </p:spPr>
        <p:txBody>
          <a:bodyPr/>
          <a:lstStyle/>
          <a:p>
            <a:r>
              <a:rPr lang="fi-FI" dirty="0" err="1" smtClean="0"/>
              <a:t>Thunderbird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3" y="1057300"/>
            <a:ext cx="2159471" cy="9361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Toimii sekä Windowsissa, Linuxissa että OS X:ssä (Mac)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Ilmainen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53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3204"/>
            <a:ext cx="5472608" cy="45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83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OWA (Outlook Web Application)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Kuin Outlook, mutta </a:t>
            </a:r>
            <a:r>
              <a:rPr lang="fi-FI" dirty="0" err="1" smtClean="0"/>
              <a:t>webissä</a:t>
            </a:r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Mobiiliselaimia varten kevyempi ja yksinkertaisempi käyttöliittymä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54</a:t>
            </a:fld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469081" y="2935509"/>
            <a:ext cx="8207375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/>
              <a:t>Kännykällä fiksuin vaihtoehto on Exchange. Kannattaa </a:t>
            </a:r>
            <a:r>
              <a:rPr lang="fi-FI" sz="2000" b="1" dirty="0" err="1" smtClean="0"/>
              <a:t>varmuuskopioida</a:t>
            </a:r>
            <a:r>
              <a:rPr lang="fi-FI" sz="2000" b="1" dirty="0" smtClean="0"/>
              <a:t> puhelimen osoitekirja etukäteen.</a:t>
            </a:r>
          </a:p>
          <a:p>
            <a:r>
              <a:rPr lang="fi-FI" sz="2000" b="1" dirty="0" smtClean="0"/>
              <a:t>Ohjeita </a:t>
            </a:r>
            <a:r>
              <a:rPr lang="fi-FI" sz="2000" b="1" dirty="0"/>
              <a:t>puhelimien sähköpostiasetuksiin: https://inside.aalto.fi/pages/viewpage.action?pageId=22351008</a:t>
            </a:r>
          </a:p>
        </p:txBody>
      </p:sp>
    </p:spTree>
    <p:extLst>
      <p:ext uri="{BB962C8B-B14F-4D97-AF65-F5344CB8AC3E}">
        <p14:creationId xmlns:p14="http://schemas.microsoft.com/office/powerpoint/2010/main" val="37077066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Kysymyksiä?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C68F6D-8348-4D45-8DA8-FD9DC128913F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55</a:t>
            </a:fld>
            <a:endParaRPr lang="fi-FI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57300"/>
            <a:ext cx="33242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981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Opiskelijalle keskeisiä palveluita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Tietokoneluokat ja niiden erityisohjelmistot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Lähiverkot ja ulkoiset tietoliikenneyhteydet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Internetpalvelut, sähköposti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Oppaat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Neuvonta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Ohjelmistopalvelut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06" y="1013748"/>
            <a:ext cx="1818742" cy="118506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B72ECC5E-FBF9-4BBA-8E4E-908F083515A2}" type="datetime1">
              <a:rPr lang="fi-FI" smtClean="0"/>
              <a:t>28.8.2014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B545180D-9F57-224F-AD9B-D6C47196F0CD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4715248" y="2602295"/>
            <a:ext cx="3960440" cy="1846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/>
              <a:t>Opiskelijalla on oikeus käyttää Aalto IT:n tietokoneita ja tietoliikennepalveluita opiskeluun, tutkimukseen, opetukseen ja näihin liittyviin toimintoihin.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11871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Palvelujen käyttöperiaatteita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56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Palvelujen käyttöperiaatteita 1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Kaikilla käyttöön oikeutetuilla on mahdollisuus kohtuulliseen ja asialliseen käyttöön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Muille käyttäjille tai tietoliikenneverkossa oleville organisaatioille tai tietojärjestelmille ei saa aiheuttaa haittaa tai vahinkoa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Yksityisyyden suojaa tulee kunnioittaa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Yliopiston myöntämä käyttöoikeus on henkilökohtainen, ja käyttäjä vastaa kaikesta käyttöoikeutensa käytöstä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Kaikilla käyttäjillä on omalta osaltaan vastuu tietojärjestelmien ja siellä olevien tietojen turvallisuudesta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0D4F5D4-B9BE-44F8-96C7-1C557ABCEE05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10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Palvelujen käyttöperiaatteita 2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Yliopiston tietojärjestelmät: työväline opiskeluun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dirty="0" smtClean="0"/>
              <a:t>Yksityinen käyttö on sallittu vähäisessä määrin, kun se ei haittaa muuta järjestelmän käyttöä.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Kaupallinen käyttö muun kuin yliopiston lukuun on sallittu vain nimenomaisella luvalla.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Käyttö poliittiseen toimintaan on kielletty (poislukien yliopisto-/ylioppilaskunta-aktiviteeti, ammattiyhdistykset)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Aalto IT varmistaa tallennetut tiedot teknisten virheiden osalta, käyttäjä on vastuussa muista virheistä (esim. </a:t>
            </a:r>
            <a:r>
              <a:rPr lang="fi-FI" dirty="0"/>
              <a:t>t</a:t>
            </a:r>
            <a:r>
              <a:rPr lang="fi-FI" dirty="0" smtClean="0"/>
              <a:t>iedoston poistaminen vahingossa)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0D4F5D4-B9BE-44F8-96C7-1C557ABCEE05}" type="datetime1">
              <a:rPr lang="fi-FI" smtClean="0"/>
              <a:t>28.8.2014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0245649"/>
      </p:ext>
    </p:extLst>
  </p:cSld>
  <p:clrMapOvr>
    <a:masterClrMapping/>
  </p:clrMapOvr>
</p:sld>
</file>

<file path=ppt/theme/theme1.xml><?xml version="1.0" encoding="utf-8"?>
<a:theme xmlns:a="http://schemas.openxmlformats.org/drawingml/2006/main" name="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6D32AF40-3D2D-41F9-A29D-FD094D788296}" vid="{5E902124-47C2-40CF-8377-D0377EEBF5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AALTO_FI</Template>
  <TotalTime>0</TotalTime>
  <Words>1886</Words>
  <Application>Microsoft Office PowerPoint</Application>
  <PresentationFormat>On-screen Show (16:10)</PresentationFormat>
  <Paragraphs>436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MS PGothic</vt:lpstr>
      <vt:lpstr>MS PGothic</vt:lpstr>
      <vt:lpstr>Arial</vt:lpstr>
      <vt:lpstr>Calibri</vt:lpstr>
      <vt:lpstr>Courier New</vt:lpstr>
      <vt:lpstr>Georgia</vt:lpstr>
      <vt:lpstr>Lucida Grande</vt:lpstr>
      <vt:lpstr>ヒラギノ角ゴ Pro W3</vt:lpstr>
      <vt:lpstr>Aalto University</vt:lpstr>
      <vt:lpstr>CHEM-A1000 Korkeakouluo- opiskelijan ABC</vt:lpstr>
      <vt:lpstr>Sisältö</vt:lpstr>
      <vt:lpstr>IT-orientaation tavoite</vt:lpstr>
      <vt:lpstr>Tietotekniikka Aalto-yliopistossa</vt:lpstr>
      <vt:lpstr>IT-palvelut Otaniemessä</vt:lpstr>
      <vt:lpstr>Opiskelijalle keskeisiä palveluita</vt:lpstr>
      <vt:lpstr>Palvelujen käyttöperiaatteita</vt:lpstr>
      <vt:lpstr>Palvelujen käyttöperiaatteita 1 </vt:lpstr>
      <vt:lpstr>Palvelujen käyttöperiaatteita 2</vt:lpstr>
      <vt:lpstr>Käyttäjätunnus ja sähköposti</vt:lpstr>
      <vt:lpstr>Salasana</vt:lpstr>
      <vt:lpstr>Älä käytä Aalto-salasanaasi muualla!</vt:lpstr>
      <vt:lpstr>Salasanan vaihto</vt:lpstr>
      <vt:lpstr>Muutama sana tietoturvasta</vt:lpstr>
      <vt:lpstr>Älä koskaan paljasta salasanaasi kenellekään</vt:lpstr>
      <vt:lpstr>Tietoturvaryhmä</vt:lpstr>
      <vt:lpstr>ATK-luokat Otaniemessä</vt:lpstr>
      <vt:lpstr>Tietokoneluokat Otaniemessä</vt:lpstr>
      <vt:lpstr>Luokkien käyttösääntöjä</vt:lpstr>
      <vt:lpstr>Entäs, kun tulee ongelmia?</vt:lpstr>
      <vt:lpstr>Ongelmatilanteessa</vt:lpstr>
      <vt:lpstr>Tulostaminen Aallossa</vt:lpstr>
      <vt:lpstr>Tulostamisen sääntöjä</vt:lpstr>
      <vt:lpstr>Ongelmatilanteessa</vt:lpstr>
      <vt:lpstr>Unigrafia</vt:lpstr>
      <vt:lpstr>Aalto IT:n muut palvelut</vt:lpstr>
      <vt:lpstr>Langattomat verkot</vt:lpstr>
      <vt:lpstr>Levytila</vt:lpstr>
      <vt:lpstr>Levytilan varmuuskopiointi</vt:lpstr>
      <vt:lpstr>Aalto IT:n ohjelmistopalvelut</vt:lpstr>
      <vt:lpstr>Yhteistyökumppaneiden ohjelmistopalvelut</vt:lpstr>
      <vt:lpstr>DreamSpark</vt:lpstr>
      <vt:lpstr>Lisää tietoa?</vt:lpstr>
      <vt:lpstr>Opiskelijan verkkopalvelut</vt:lpstr>
      <vt:lpstr>Yleiskatsaus verkkopalveluihin</vt:lpstr>
      <vt:lpstr>WebOodi</vt:lpstr>
      <vt:lpstr>WebOodin käyttö</vt:lpstr>
      <vt:lpstr>Noppa-portaali</vt:lpstr>
      <vt:lpstr>Into-opiskelijakanava</vt:lpstr>
      <vt:lpstr>Aalto Inside</vt:lpstr>
      <vt:lpstr>Wiki</vt:lpstr>
      <vt:lpstr>Aalto-wikit: huomioitavaa</vt:lpstr>
      <vt:lpstr>AaltoWiki</vt:lpstr>
      <vt:lpstr>StudentWiki</vt:lpstr>
      <vt:lpstr>Aalto-blogit </vt:lpstr>
      <vt:lpstr>Kotisivutila</vt:lpstr>
      <vt:lpstr>Kirjaston tietokantojen käyttö kotoa</vt:lpstr>
      <vt:lpstr>Muita palveluja</vt:lpstr>
      <vt:lpstr>Sähköposti Aallossa</vt:lpstr>
      <vt:lpstr>Sähköpostin sääntöjä Aallossa </vt:lpstr>
      <vt:lpstr>Sähköpostiohjelmistot Aallossa</vt:lpstr>
      <vt:lpstr>Windowsissa: Outlook</vt:lpstr>
      <vt:lpstr>Thunderbird</vt:lpstr>
      <vt:lpstr>OWA (Outlook Web Application)</vt:lpstr>
      <vt:lpstr>Kysymyksiä?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2014-07-22T09:12:46Z</dcterms:created>
  <dcterms:modified xsi:type="dcterms:W3CDTF">2014-08-28T08:59:20Z</dcterms:modified>
</cp:coreProperties>
</file>